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95" r:id="rId3"/>
    <p:sldId id="296" r:id="rId4"/>
    <p:sldId id="297" r:id="rId5"/>
    <p:sldId id="298" r:id="rId6"/>
    <p:sldId id="299" r:id="rId7"/>
    <p:sldId id="300" r:id="rId8"/>
    <p:sldId id="301" r:id="rId9"/>
    <p:sldId id="302" r:id="rId10"/>
    <p:sldId id="294" r:id="rId11"/>
    <p:sldId id="267" r:id="rId12"/>
    <p:sldId id="303" r:id="rId13"/>
    <p:sldId id="305" r:id="rId14"/>
    <p:sldId id="304" r:id="rId15"/>
    <p:sldId id="306" r:id="rId16"/>
    <p:sldId id="317" r:id="rId17"/>
    <p:sldId id="307" r:id="rId18"/>
    <p:sldId id="308" r:id="rId19"/>
    <p:sldId id="309" r:id="rId20"/>
    <p:sldId id="310" r:id="rId21"/>
    <p:sldId id="311" r:id="rId22"/>
    <p:sldId id="312" r:id="rId23"/>
    <p:sldId id="318" r:id="rId24"/>
    <p:sldId id="314" r:id="rId25"/>
    <p:sldId id="313" r:id="rId26"/>
    <p:sldId id="316" r:id="rId27"/>
    <p:sldId id="315" r:id="rId28"/>
  </p:sldIdLst>
  <p:sldSz cx="9144000" cy="5715000" type="screen16x10"/>
  <p:notesSz cx="6858000" cy="9144000"/>
  <p:defaultTextStyle>
    <a:defPPr>
      <a:defRPr lang="en-US"/>
    </a:defPPr>
    <a:lvl1pPr marL="0" algn="l" defTabSz="764164" rtl="0" eaLnBrk="1" latinLnBrk="0" hangingPunct="1">
      <a:defRPr sz="1500" kern="1200">
        <a:solidFill>
          <a:schemeClr val="tx1"/>
        </a:solidFill>
        <a:latin typeface="+mn-lt"/>
        <a:ea typeface="+mn-ea"/>
        <a:cs typeface="+mn-cs"/>
      </a:defRPr>
    </a:lvl1pPr>
    <a:lvl2pPr marL="382082" algn="l" defTabSz="764164" rtl="0" eaLnBrk="1" latinLnBrk="0" hangingPunct="1">
      <a:defRPr sz="1500" kern="1200">
        <a:solidFill>
          <a:schemeClr val="tx1"/>
        </a:solidFill>
        <a:latin typeface="+mn-lt"/>
        <a:ea typeface="+mn-ea"/>
        <a:cs typeface="+mn-cs"/>
      </a:defRPr>
    </a:lvl2pPr>
    <a:lvl3pPr marL="764164" algn="l" defTabSz="764164" rtl="0" eaLnBrk="1" latinLnBrk="0" hangingPunct="1">
      <a:defRPr sz="1500" kern="1200">
        <a:solidFill>
          <a:schemeClr val="tx1"/>
        </a:solidFill>
        <a:latin typeface="+mn-lt"/>
        <a:ea typeface="+mn-ea"/>
        <a:cs typeface="+mn-cs"/>
      </a:defRPr>
    </a:lvl3pPr>
    <a:lvl4pPr marL="1146246" algn="l" defTabSz="764164" rtl="0" eaLnBrk="1" latinLnBrk="0" hangingPunct="1">
      <a:defRPr sz="1500" kern="1200">
        <a:solidFill>
          <a:schemeClr val="tx1"/>
        </a:solidFill>
        <a:latin typeface="+mn-lt"/>
        <a:ea typeface="+mn-ea"/>
        <a:cs typeface="+mn-cs"/>
      </a:defRPr>
    </a:lvl4pPr>
    <a:lvl5pPr marL="1528328" algn="l" defTabSz="764164" rtl="0" eaLnBrk="1" latinLnBrk="0" hangingPunct="1">
      <a:defRPr sz="1500" kern="1200">
        <a:solidFill>
          <a:schemeClr val="tx1"/>
        </a:solidFill>
        <a:latin typeface="+mn-lt"/>
        <a:ea typeface="+mn-ea"/>
        <a:cs typeface="+mn-cs"/>
      </a:defRPr>
    </a:lvl5pPr>
    <a:lvl6pPr marL="1910410" algn="l" defTabSz="764164" rtl="0" eaLnBrk="1" latinLnBrk="0" hangingPunct="1">
      <a:defRPr sz="1500" kern="1200">
        <a:solidFill>
          <a:schemeClr val="tx1"/>
        </a:solidFill>
        <a:latin typeface="+mn-lt"/>
        <a:ea typeface="+mn-ea"/>
        <a:cs typeface="+mn-cs"/>
      </a:defRPr>
    </a:lvl6pPr>
    <a:lvl7pPr marL="2292492" algn="l" defTabSz="764164" rtl="0" eaLnBrk="1" latinLnBrk="0" hangingPunct="1">
      <a:defRPr sz="1500" kern="1200">
        <a:solidFill>
          <a:schemeClr val="tx1"/>
        </a:solidFill>
        <a:latin typeface="+mn-lt"/>
        <a:ea typeface="+mn-ea"/>
        <a:cs typeface="+mn-cs"/>
      </a:defRPr>
    </a:lvl7pPr>
    <a:lvl8pPr marL="2674574" algn="l" defTabSz="764164" rtl="0" eaLnBrk="1" latinLnBrk="0" hangingPunct="1">
      <a:defRPr sz="1500" kern="1200">
        <a:solidFill>
          <a:schemeClr val="tx1"/>
        </a:solidFill>
        <a:latin typeface="+mn-lt"/>
        <a:ea typeface="+mn-ea"/>
        <a:cs typeface="+mn-cs"/>
      </a:defRPr>
    </a:lvl8pPr>
    <a:lvl9pPr marL="3056656" algn="l" defTabSz="764164"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00"/>
    <a:srgbClr val="FFF5C5"/>
    <a:srgbClr val="FFE97D"/>
    <a:srgbClr val="FFFB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35" autoAdjust="0"/>
    <p:restoredTop sz="94660"/>
  </p:normalViewPr>
  <p:slideViewPr>
    <p:cSldViewPr>
      <p:cViewPr>
        <p:scale>
          <a:sx n="80" d="100"/>
          <a:sy n="80" d="100"/>
        </p:scale>
        <p:origin x="-1424" y="-864"/>
      </p:cViewPr>
      <p:guideLst>
        <p:guide orient="horz" pos="180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6"/>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82082" indent="0" algn="ctr">
              <a:buNone/>
              <a:defRPr>
                <a:solidFill>
                  <a:schemeClr val="tx1">
                    <a:tint val="75000"/>
                  </a:schemeClr>
                </a:solidFill>
              </a:defRPr>
            </a:lvl2pPr>
            <a:lvl3pPr marL="764164" indent="0" algn="ctr">
              <a:buNone/>
              <a:defRPr>
                <a:solidFill>
                  <a:schemeClr val="tx1">
                    <a:tint val="75000"/>
                  </a:schemeClr>
                </a:solidFill>
              </a:defRPr>
            </a:lvl3pPr>
            <a:lvl4pPr marL="1146246" indent="0" algn="ctr">
              <a:buNone/>
              <a:defRPr>
                <a:solidFill>
                  <a:schemeClr val="tx1">
                    <a:tint val="75000"/>
                  </a:schemeClr>
                </a:solidFill>
              </a:defRPr>
            </a:lvl4pPr>
            <a:lvl5pPr marL="1528328" indent="0" algn="ctr">
              <a:buNone/>
              <a:defRPr>
                <a:solidFill>
                  <a:schemeClr val="tx1">
                    <a:tint val="75000"/>
                  </a:schemeClr>
                </a:solidFill>
              </a:defRPr>
            </a:lvl5pPr>
            <a:lvl6pPr marL="1910410" indent="0" algn="ctr">
              <a:buNone/>
              <a:defRPr>
                <a:solidFill>
                  <a:schemeClr val="tx1">
                    <a:tint val="75000"/>
                  </a:schemeClr>
                </a:solidFill>
              </a:defRPr>
            </a:lvl6pPr>
            <a:lvl7pPr marL="2292492" indent="0" algn="ctr">
              <a:buNone/>
              <a:defRPr>
                <a:solidFill>
                  <a:schemeClr val="tx1">
                    <a:tint val="75000"/>
                  </a:schemeClr>
                </a:solidFill>
              </a:defRPr>
            </a:lvl7pPr>
            <a:lvl8pPr marL="2674574" indent="0" algn="ctr">
              <a:buNone/>
              <a:defRPr>
                <a:solidFill>
                  <a:schemeClr val="tx1">
                    <a:tint val="75000"/>
                  </a:schemeClr>
                </a:solidFill>
              </a:defRPr>
            </a:lvl8pPr>
            <a:lvl9pPr marL="305665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65ACDF-A85E-403B-80A2-1F7928E4CFED}" type="datetimeFigureOut">
              <a:rPr lang="en-US" smtClean="0"/>
              <a:pPr/>
              <a:t>11/18/14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65ACDF-A85E-403B-80A2-1F7928E4CFED}" type="datetimeFigureOut">
              <a:rPr lang="en-US" smtClean="0"/>
              <a:pPr/>
              <a:t>11/18/14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228866"/>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65ACDF-A85E-403B-80A2-1F7928E4CFED}" type="datetimeFigureOut">
              <a:rPr lang="en-US" smtClean="0"/>
              <a:pPr/>
              <a:t>11/18/14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65ACDF-A85E-403B-80A2-1F7928E4CFED}" type="datetimeFigureOut">
              <a:rPr lang="en-US" smtClean="0"/>
              <a:pPr/>
              <a:t>11/18/14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3"/>
          </a:xfrm>
        </p:spPr>
        <p:txBody>
          <a:bodyPr anchor="t"/>
          <a:lstStyle>
            <a:lvl1pPr algn="l">
              <a:defRPr sz="33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1700">
                <a:solidFill>
                  <a:schemeClr val="tx1">
                    <a:tint val="75000"/>
                  </a:schemeClr>
                </a:solidFill>
              </a:defRPr>
            </a:lvl1pPr>
            <a:lvl2pPr marL="382082" indent="0">
              <a:buNone/>
              <a:defRPr sz="1500">
                <a:solidFill>
                  <a:schemeClr val="tx1">
                    <a:tint val="75000"/>
                  </a:schemeClr>
                </a:solidFill>
              </a:defRPr>
            </a:lvl2pPr>
            <a:lvl3pPr marL="764164" indent="0">
              <a:buNone/>
              <a:defRPr sz="1300">
                <a:solidFill>
                  <a:schemeClr val="tx1">
                    <a:tint val="75000"/>
                  </a:schemeClr>
                </a:solidFill>
              </a:defRPr>
            </a:lvl3pPr>
            <a:lvl4pPr marL="1146246" indent="0">
              <a:buNone/>
              <a:defRPr sz="1200">
                <a:solidFill>
                  <a:schemeClr val="tx1">
                    <a:tint val="75000"/>
                  </a:schemeClr>
                </a:solidFill>
              </a:defRPr>
            </a:lvl4pPr>
            <a:lvl5pPr marL="1528328" indent="0">
              <a:buNone/>
              <a:defRPr sz="1200">
                <a:solidFill>
                  <a:schemeClr val="tx1">
                    <a:tint val="75000"/>
                  </a:schemeClr>
                </a:solidFill>
              </a:defRPr>
            </a:lvl5pPr>
            <a:lvl6pPr marL="1910410" indent="0">
              <a:buNone/>
              <a:defRPr sz="1200">
                <a:solidFill>
                  <a:schemeClr val="tx1">
                    <a:tint val="75000"/>
                  </a:schemeClr>
                </a:solidFill>
              </a:defRPr>
            </a:lvl6pPr>
            <a:lvl7pPr marL="2292492" indent="0">
              <a:buNone/>
              <a:defRPr sz="1200">
                <a:solidFill>
                  <a:schemeClr val="tx1">
                    <a:tint val="75000"/>
                  </a:schemeClr>
                </a:solidFill>
              </a:defRPr>
            </a:lvl7pPr>
            <a:lvl8pPr marL="2674574" indent="0">
              <a:buNone/>
              <a:defRPr sz="1200">
                <a:solidFill>
                  <a:schemeClr val="tx1">
                    <a:tint val="75000"/>
                  </a:schemeClr>
                </a:solidFill>
              </a:defRPr>
            </a:lvl8pPr>
            <a:lvl9pPr marL="3056656"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65ACDF-A85E-403B-80A2-1F7928E4CFED}" type="datetimeFigureOut">
              <a:rPr lang="en-US" smtClean="0"/>
              <a:pPr/>
              <a:t>11/18/14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2"/>
            <a:ext cx="4038600" cy="3771636"/>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1" y="1333502"/>
            <a:ext cx="4038600" cy="3771636"/>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65ACDF-A85E-403B-80A2-1F7928E4CFED}" type="datetimeFigureOut">
              <a:rPr lang="en-US" smtClean="0"/>
              <a:pPr/>
              <a:t>11/18/14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000" b="1"/>
            </a:lvl1pPr>
            <a:lvl2pPr marL="382082" indent="0">
              <a:buNone/>
              <a:defRPr sz="1700" b="1"/>
            </a:lvl2pPr>
            <a:lvl3pPr marL="764164" indent="0">
              <a:buNone/>
              <a:defRPr sz="1500" b="1"/>
            </a:lvl3pPr>
            <a:lvl4pPr marL="1146246" indent="0">
              <a:buNone/>
              <a:defRPr sz="1300" b="1"/>
            </a:lvl4pPr>
            <a:lvl5pPr marL="1528328" indent="0">
              <a:buNone/>
              <a:defRPr sz="1300" b="1"/>
            </a:lvl5pPr>
            <a:lvl6pPr marL="1910410" indent="0">
              <a:buNone/>
              <a:defRPr sz="1300" b="1"/>
            </a:lvl6pPr>
            <a:lvl7pPr marL="2292492" indent="0">
              <a:buNone/>
              <a:defRPr sz="1300" b="1"/>
            </a:lvl7pPr>
            <a:lvl8pPr marL="2674574" indent="0">
              <a:buNone/>
              <a:defRPr sz="1300" b="1"/>
            </a:lvl8pPr>
            <a:lvl9pPr marL="3056656"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279261"/>
            <a:ext cx="4041775" cy="533135"/>
          </a:xfrm>
        </p:spPr>
        <p:txBody>
          <a:bodyPr anchor="b"/>
          <a:lstStyle>
            <a:lvl1pPr marL="0" indent="0">
              <a:buNone/>
              <a:defRPr sz="2000" b="1"/>
            </a:lvl1pPr>
            <a:lvl2pPr marL="382082" indent="0">
              <a:buNone/>
              <a:defRPr sz="1700" b="1"/>
            </a:lvl2pPr>
            <a:lvl3pPr marL="764164" indent="0">
              <a:buNone/>
              <a:defRPr sz="1500" b="1"/>
            </a:lvl3pPr>
            <a:lvl4pPr marL="1146246" indent="0">
              <a:buNone/>
              <a:defRPr sz="1300" b="1"/>
            </a:lvl4pPr>
            <a:lvl5pPr marL="1528328" indent="0">
              <a:buNone/>
              <a:defRPr sz="1300" b="1"/>
            </a:lvl5pPr>
            <a:lvl6pPr marL="1910410" indent="0">
              <a:buNone/>
              <a:defRPr sz="1300" b="1"/>
            </a:lvl6pPr>
            <a:lvl7pPr marL="2292492" indent="0">
              <a:buNone/>
              <a:defRPr sz="1300" b="1"/>
            </a:lvl7pPr>
            <a:lvl8pPr marL="2674574" indent="0">
              <a:buNone/>
              <a:defRPr sz="1300" b="1"/>
            </a:lvl8pPr>
            <a:lvl9pPr marL="3056656"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645027" y="1812396"/>
            <a:ext cx="4041775" cy="3292740"/>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65ACDF-A85E-403B-80A2-1F7928E4CFED}" type="datetimeFigureOut">
              <a:rPr lang="en-US" smtClean="0"/>
              <a:pPr/>
              <a:t>11/18/14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65ACDF-A85E-403B-80A2-1F7928E4CFED}" type="datetimeFigureOut">
              <a:rPr lang="en-US" smtClean="0"/>
              <a:pPr/>
              <a:t>11/18/14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p:cNvGrpSpPr/>
          <p:nvPr userDrawn="1"/>
        </p:nvGrpSpPr>
        <p:grpSpPr>
          <a:xfrm>
            <a:off x="0" y="0"/>
            <a:ext cx="9144000" cy="627534"/>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7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3.1 Free Trade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700" smtClean="0">
                  <a:solidFill>
                    <a:srgbClr val="0000FF"/>
                  </a:solidFill>
                  <a:effectLst>
                    <a:outerShdw blurRad="50800" dist="38100" dir="2700000" algn="tl" rotWithShape="0">
                      <a:srgbClr val="000000">
                        <a:alpha val="43000"/>
                      </a:srgbClr>
                    </a:outerShdw>
                  </a:effectLst>
                  <a:latin typeface="Gill Sans"/>
                  <a:ea typeface="+mj-ea"/>
                  <a:cs typeface="+mj-cs"/>
                </a:rPr>
                <a:t>Protectionism</a:t>
              </a:r>
              <a:endParaRPr kumimoji="0" lang="en-US" sz="27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1700" b="1"/>
            </a:lvl1pPr>
          </a:lstStyle>
          <a:p>
            <a:r>
              <a:rPr lang="en-US" smtClean="0"/>
              <a:t>Click to edit Master title style</a:t>
            </a:r>
            <a:endParaRPr lang="en-US"/>
          </a:p>
        </p:txBody>
      </p:sp>
      <p:sp>
        <p:nvSpPr>
          <p:cNvPr id="3" name="Content Placeholder 2"/>
          <p:cNvSpPr>
            <a:spLocks noGrp="1"/>
          </p:cNvSpPr>
          <p:nvPr>
            <p:ph idx="1"/>
          </p:nvPr>
        </p:nvSpPr>
        <p:spPr>
          <a:xfrm>
            <a:off x="3575050" y="227544"/>
            <a:ext cx="5111750" cy="4877594"/>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8"/>
            <a:ext cx="3008313" cy="3909219"/>
          </a:xfrm>
        </p:spPr>
        <p:txBody>
          <a:bodyPr/>
          <a:lstStyle>
            <a:lvl1pPr marL="0" indent="0">
              <a:buNone/>
              <a:defRPr sz="1200"/>
            </a:lvl1pPr>
            <a:lvl2pPr marL="382082" indent="0">
              <a:buNone/>
              <a:defRPr sz="1000"/>
            </a:lvl2pPr>
            <a:lvl3pPr marL="764164" indent="0">
              <a:buNone/>
              <a:defRPr sz="800"/>
            </a:lvl3pPr>
            <a:lvl4pPr marL="1146246" indent="0">
              <a:buNone/>
              <a:defRPr sz="800"/>
            </a:lvl4pPr>
            <a:lvl5pPr marL="1528328" indent="0">
              <a:buNone/>
              <a:defRPr sz="800"/>
            </a:lvl5pPr>
            <a:lvl6pPr marL="1910410" indent="0">
              <a:buNone/>
              <a:defRPr sz="800"/>
            </a:lvl6pPr>
            <a:lvl7pPr marL="2292492" indent="0">
              <a:buNone/>
              <a:defRPr sz="800"/>
            </a:lvl7pPr>
            <a:lvl8pPr marL="2674574" indent="0">
              <a:buNone/>
              <a:defRPr sz="800"/>
            </a:lvl8pPr>
            <a:lvl9pPr marL="3056656"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65ACDF-A85E-403B-80A2-1F7928E4CFED}" type="datetimeFigureOut">
              <a:rPr lang="en-US" smtClean="0"/>
              <a:pPr/>
              <a:t>11/18/14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17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2700"/>
            </a:lvl1pPr>
            <a:lvl2pPr marL="382082" indent="0">
              <a:buNone/>
              <a:defRPr sz="2300"/>
            </a:lvl2pPr>
            <a:lvl3pPr marL="764164" indent="0">
              <a:buNone/>
              <a:defRPr sz="2000"/>
            </a:lvl3pPr>
            <a:lvl4pPr marL="1146246" indent="0">
              <a:buNone/>
              <a:defRPr sz="1700"/>
            </a:lvl4pPr>
            <a:lvl5pPr marL="1528328" indent="0">
              <a:buNone/>
              <a:defRPr sz="1700"/>
            </a:lvl5pPr>
            <a:lvl6pPr marL="1910410" indent="0">
              <a:buNone/>
              <a:defRPr sz="1700"/>
            </a:lvl6pPr>
            <a:lvl7pPr marL="2292492" indent="0">
              <a:buNone/>
              <a:defRPr sz="1700"/>
            </a:lvl7pPr>
            <a:lvl8pPr marL="2674574" indent="0">
              <a:buNone/>
              <a:defRPr sz="1700"/>
            </a:lvl8pPr>
            <a:lvl9pPr marL="3056656" indent="0">
              <a:buNone/>
              <a:defRPr sz="17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200"/>
            </a:lvl1pPr>
            <a:lvl2pPr marL="382082" indent="0">
              <a:buNone/>
              <a:defRPr sz="1000"/>
            </a:lvl2pPr>
            <a:lvl3pPr marL="764164" indent="0">
              <a:buNone/>
              <a:defRPr sz="800"/>
            </a:lvl3pPr>
            <a:lvl4pPr marL="1146246" indent="0">
              <a:buNone/>
              <a:defRPr sz="800"/>
            </a:lvl4pPr>
            <a:lvl5pPr marL="1528328" indent="0">
              <a:buNone/>
              <a:defRPr sz="800"/>
            </a:lvl5pPr>
            <a:lvl6pPr marL="1910410" indent="0">
              <a:buNone/>
              <a:defRPr sz="800"/>
            </a:lvl6pPr>
            <a:lvl7pPr marL="2292492" indent="0">
              <a:buNone/>
              <a:defRPr sz="800"/>
            </a:lvl7pPr>
            <a:lvl8pPr marL="2674574" indent="0">
              <a:buNone/>
              <a:defRPr sz="800"/>
            </a:lvl8pPr>
            <a:lvl9pPr marL="3056656"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65ACDF-A85E-403B-80A2-1F7928E4CFED}" type="datetimeFigureOut">
              <a:rPr lang="en-US" smtClean="0"/>
              <a:pPr/>
              <a:t>11/18/14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3C44D-2149-4698-8BDF-E169FDC4264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76416" tIns="38208" rIns="76416" bIns="3820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2"/>
            <a:ext cx="8229600" cy="3771636"/>
          </a:xfrm>
          <a:prstGeom prst="rect">
            <a:avLst/>
          </a:prstGeom>
        </p:spPr>
        <p:txBody>
          <a:bodyPr vert="horz" lIns="76416" tIns="38208" rIns="76416" bIns="382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2" y="5296960"/>
            <a:ext cx="2133600" cy="304271"/>
          </a:xfrm>
          <a:prstGeom prst="rect">
            <a:avLst/>
          </a:prstGeom>
        </p:spPr>
        <p:txBody>
          <a:bodyPr vert="horz" lIns="76416" tIns="38208" rIns="76416" bIns="38208" rtlCol="0" anchor="ctr"/>
          <a:lstStyle>
            <a:lvl1pPr algn="l">
              <a:defRPr sz="1000">
                <a:solidFill>
                  <a:schemeClr val="tx1">
                    <a:tint val="75000"/>
                  </a:schemeClr>
                </a:solidFill>
              </a:defRPr>
            </a:lvl1pPr>
          </a:lstStyle>
          <a:p>
            <a:fld id="{7765ACDF-A85E-403B-80A2-1F7928E4CFED}" type="datetimeFigureOut">
              <a:rPr lang="en-US" smtClean="0"/>
              <a:pPr/>
              <a:t>11/18/14</a:t>
            </a:fld>
            <a:endParaRPr lang="en-US"/>
          </a:p>
        </p:txBody>
      </p:sp>
      <p:sp>
        <p:nvSpPr>
          <p:cNvPr id="5" name="Footer Placeholder 4"/>
          <p:cNvSpPr>
            <a:spLocks noGrp="1"/>
          </p:cNvSpPr>
          <p:nvPr>
            <p:ph type="ftr" sz="quarter" idx="3"/>
          </p:nvPr>
        </p:nvSpPr>
        <p:spPr>
          <a:xfrm>
            <a:off x="3124202" y="5296960"/>
            <a:ext cx="2895600" cy="304271"/>
          </a:xfrm>
          <a:prstGeom prst="rect">
            <a:avLst/>
          </a:prstGeom>
        </p:spPr>
        <p:txBody>
          <a:bodyPr vert="horz" lIns="76416" tIns="38208" rIns="76416" bIns="38208"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5296960"/>
            <a:ext cx="2133600" cy="304271"/>
          </a:xfrm>
          <a:prstGeom prst="rect">
            <a:avLst/>
          </a:prstGeom>
        </p:spPr>
        <p:txBody>
          <a:bodyPr vert="horz" lIns="76416" tIns="38208" rIns="76416" bIns="38208" rtlCol="0" anchor="ctr"/>
          <a:lstStyle>
            <a:lvl1pPr algn="r">
              <a:defRPr sz="1000">
                <a:solidFill>
                  <a:schemeClr val="tx1">
                    <a:tint val="75000"/>
                  </a:schemeClr>
                </a:solidFill>
              </a:defRPr>
            </a:lvl1pPr>
          </a:lstStyle>
          <a:p>
            <a:fld id="{4343C44D-2149-4698-8BDF-E169FDC426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4164" rtl="0" eaLnBrk="1" latinLnBrk="0" hangingPunct="1">
        <a:spcBef>
          <a:spcPct val="0"/>
        </a:spcBef>
        <a:buNone/>
        <a:defRPr sz="3700" kern="1200">
          <a:solidFill>
            <a:schemeClr val="tx1"/>
          </a:solidFill>
          <a:latin typeface="+mj-lt"/>
          <a:ea typeface="+mj-ea"/>
          <a:cs typeface="+mj-cs"/>
        </a:defRPr>
      </a:lvl1pPr>
    </p:titleStyle>
    <p:bodyStyle>
      <a:lvl1pPr marL="286562" indent="-286562" algn="l" defTabSz="764164"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20883" indent="-238801" algn="l" defTabSz="764164" rtl="0" eaLnBrk="1" latinLnBrk="0" hangingPunct="1">
        <a:spcBef>
          <a:spcPct val="20000"/>
        </a:spcBef>
        <a:buFont typeface="Arial" pitchFamily="34" charset="0"/>
        <a:buChar char="–"/>
        <a:defRPr sz="2300" kern="1200">
          <a:solidFill>
            <a:schemeClr val="tx1"/>
          </a:solidFill>
          <a:latin typeface="+mn-lt"/>
          <a:ea typeface="+mn-ea"/>
          <a:cs typeface="+mn-cs"/>
        </a:defRPr>
      </a:lvl2pPr>
      <a:lvl3pPr marL="955205" indent="-191041" algn="l" defTabSz="764164"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7287"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719369"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101451"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483533"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2865615"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247697"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en-US"/>
      </a:defPPr>
      <a:lvl1pPr marL="0" algn="l" defTabSz="764164" rtl="0" eaLnBrk="1" latinLnBrk="0" hangingPunct="1">
        <a:defRPr sz="1500" kern="1200">
          <a:solidFill>
            <a:schemeClr val="tx1"/>
          </a:solidFill>
          <a:latin typeface="+mn-lt"/>
          <a:ea typeface="+mn-ea"/>
          <a:cs typeface="+mn-cs"/>
        </a:defRPr>
      </a:lvl1pPr>
      <a:lvl2pPr marL="382082" algn="l" defTabSz="764164" rtl="0" eaLnBrk="1" latinLnBrk="0" hangingPunct="1">
        <a:defRPr sz="1500" kern="1200">
          <a:solidFill>
            <a:schemeClr val="tx1"/>
          </a:solidFill>
          <a:latin typeface="+mn-lt"/>
          <a:ea typeface="+mn-ea"/>
          <a:cs typeface="+mn-cs"/>
        </a:defRPr>
      </a:lvl2pPr>
      <a:lvl3pPr marL="764164" algn="l" defTabSz="764164" rtl="0" eaLnBrk="1" latinLnBrk="0" hangingPunct="1">
        <a:defRPr sz="1500" kern="1200">
          <a:solidFill>
            <a:schemeClr val="tx1"/>
          </a:solidFill>
          <a:latin typeface="+mn-lt"/>
          <a:ea typeface="+mn-ea"/>
          <a:cs typeface="+mn-cs"/>
        </a:defRPr>
      </a:lvl3pPr>
      <a:lvl4pPr marL="1146246" algn="l" defTabSz="764164" rtl="0" eaLnBrk="1" latinLnBrk="0" hangingPunct="1">
        <a:defRPr sz="1500" kern="1200">
          <a:solidFill>
            <a:schemeClr val="tx1"/>
          </a:solidFill>
          <a:latin typeface="+mn-lt"/>
          <a:ea typeface="+mn-ea"/>
          <a:cs typeface="+mn-cs"/>
        </a:defRPr>
      </a:lvl4pPr>
      <a:lvl5pPr marL="1528328" algn="l" defTabSz="764164" rtl="0" eaLnBrk="1" latinLnBrk="0" hangingPunct="1">
        <a:defRPr sz="1500" kern="1200">
          <a:solidFill>
            <a:schemeClr val="tx1"/>
          </a:solidFill>
          <a:latin typeface="+mn-lt"/>
          <a:ea typeface="+mn-ea"/>
          <a:cs typeface="+mn-cs"/>
        </a:defRPr>
      </a:lvl5pPr>
      <a:lvl6pPr marL="1910410" algn="l" defTabSz="764164" rtl="0" eaLnBrk="1" latinLnBrk="0" hangingPunct="1">
        <a:defRPr sz="1500" kern="1200">
          <a:solidFill>
            <a:schemeClr val="tx1"/>
          </a:solidFill>
          <a:latin typeface="+mn-lt"/>
          <a:ea typeface="+mn-ea"/>
          <a:cs typeface="+mn-cs"/>
        </a:defRPr>
      </a:lvl6pPr>
      <a:lvl7pPr marL="2292492" algn="l" defTabSz="764164" rtl="0" eaLnBrk="1" latinLnBrk="0" hangingPunct="1">
        <a:defRPr sz="1500" kern="1200">
          <a:solidFill>
            <a:schemeClr val="tx1"/>
          </a:solidFill>
          <a:latin typeface="+mn-lt"/>
          <a:ea typeface="+mn-ea"/>
          <a:cs typeface="+mn-cs"/>
        </a:defRPr>
      </a:lvl7pPr>
      <a:lvl8pPr marL="2674574" algn="l" defTabSz="764164" rtl="0" eaLnBrk="1" latinLnBrk="0" hangingPunct="1">
        <a:defRPr sz="1500" kern="1200">
          <a:solidFill>
            <a:schemeClr val="tx1"/>
          </a:solidFill>
          <a:latin typeface="+mn-lt"/>
          <a:ea typeface="+mn-ea"/>
          <a:cs typeface="+mn-cs"/>
        </a:defRPr>
      </a:lvl8pPr>
      <a:lvl9pPr marL="3056656" algn="l" defTabSz="764164"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welkerswikinomics.com/blog/category/dumping/" TargetMode="External"/><Relationship Id="rId12" Type="http://schemas.openxmlformats.org/officeDocument/2006/relationships/hyperlink" Target="http://www.econclassroom.com/?cat=21" TargetMode="External"/><Relationship Id="rId13" Type="http://schemas.openxmlformats.org/officeDocument/2006/relationships/hyperlink" Target="http://www.econclassroom.com/?page_id=2889" TargetMode="External"/><Relationship Id="rId14" Type="http://schemas.openxmlformats.org/officeDocument/2006/relationships/hyperlink" Target="http://www.econclassroom.com/?page_id=3196" TargetMode="External"/><Relationship Id="rId1" Type="http://schemas.openxmlformats.org/officeDocument/2006/relationships/slideLayout" Target="../slideLayouts/slideLayout7.xml"/><Relationship Id="rId2" Type="http://schemas.openxmlformats.org/officeDocument/2006/relationships/hyperlink" Target="http://welkerswikinomics.com/blog/category/trade/" TargetMode="External"/><Relationship Id="rId3" Type="http://schemas.openxmlformats.org/officeDocument/2006/relationships/hyperlink" Target="http://welkerswikinomics.com/blog/category/international-trade/" TargetMode="External"/><Relationship Id="rId4" Type="http://schemas.openxmlformats.org/officeDocument/2006/relationships/hyperlink" Target="http://welkerswikinomics.com/blog/category/free-trade/" TargetMode="External"/><Relationship Id="rId5" Type="http://schemas.openxmlformats.org/officeDocument/2006/relationships/hyperlink" Target="http://welkerswikinomics.com/blog/category/comparative-advantage/" TargetMode="External"/><Relationship Id="rId6" Type="http://schemas.openxmlformats.org/officeDocument/2006/relationships/hyperlink" Target="http://welkerswikinomics.com/blog/category/specialization/" TargetMode="External"/><Relationship Id="rId7" Type="http://schemas.openxmlformats.org/officeDocument/2006/relationships/hyperlink" Target="http://welkerswikinomics.com/blog/category/exports/" TargetMode="External"/><Relationship Id="rId8" Type="http://schemas.openxmlformats.org/officeDocument/2006/relationships/hyperlink" Target="http://welkerswikinomics.com/blog/category/protection/" TargetMode="External"/><Relationship Id="rId9" Type="http://schemas.openxmlformats.org/officeDocument/2006/relationships/hyperlink" Target="http://welkerswikinomics.com/blog/category/3-international-economics/3-1-international-trade-and-protectionism/barriers-to-trade/" TargetMode="External"/><Relationship Id="rId10" Type="http://schemas.openxmlformats.org/officeDocument/2006/relationships/hyperlink" Target="http://welkerswikinomics.com/blog/category/tariff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www.econclassroom.com/?p=3010" TargetMode="External"/><Relationship Id="rId1" Type="http://schemas.openxmlformats.org/officeDocument/2006/relationships/video" Target="http://www.youtube.com/v/vc324aHB2m8?version=3&amp;hl=en_US&amp;rel=0" TargetMode="Externa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econclassroom.com/?p=2511" TargetMode="External"/><Relationship Id="rId4" Type="http://schemas.openxmlformats.org/officeDocument/2006/relationships/image" Target="../media/image2.png"/><Relationship Id="rId1" Type="http://schemas.openxmlformats.org/officeDocument/2006/relationships/video" Target="http://www.youtube.com/v/S_pvEupKScc?version=3&amp;hl=en_US&amp;rel=0" TargetMode="External"/><Relationship Id="rId2"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hyperlink" Target="http://www.econclassroom.com/?p=2563" TargetMode="External"/><Relationship Id="rId4" Type="http://schemas.openxmlformats.org/officeDocument/2006/relationships/image" Target="../media/image2.png"/><Relationship Id="rId1" Type="http://schemas.openxmlformats.org/officeDocument/2006/relationships/video" Target="http://www.youtube.com/v/dTzxAoSWmQY?version=3&amp;hl=en_US&amp;rel=0" TargetMode="External"/><Relationship Id="rId2"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www.youtube.com/watch?v=pdGC5Bemjxo" TargetMode="External"/><Relationship Id="rId4" Type="http://schemas.openxmlformats.org/officeDocument/2006/relationships/hyperlink" Target="http://www.youtube.com/watch?v=N6gJBBTOIoA" TargetMode="External"/><Relationship Id="rId5" Type="http://schemas.openxmlformats.org/officeDocument/2006/relationships/hyperlink" Target="http://www.youtube.com/watch?v=mt_ASiufQtY" TargetMode="External"/><Relationship Id="rId6" Type="http://schemas.openxmlformats.org/officeDocument/2006/relationships/hyperlink" Target="http://www.youtube.com/watch?v=0MKIBMCVRwQ" TargetMode="External"/><Relationship Id="rId7" Type="http://schemas.openxmlformats.org/officeDocument/2006/relationships/hyperlink" Target="http://www.youtube.com/watch?v=wXxIqklh7P0&amp;feature=related" TargetMode="External"/><Relationship Id="rId8" Type="http://schemas.openxmlformats.org/officeDocument/2006/relationships/hyperlink" Target="http://www.youtube.com/watch?v=ffu4CJ8iOdg" TargetMode="External"/><Relationship Id="rId9" Type="http://schemas.openxmlformats.org/officeDocument/2006/relationships/hyperlink" Target="http://www.youtube.com/watch?v=ThD6n_ImKKI" TargetMode="External"/><Relationship Id="rId1" Type="http://schemas.openxmlformats.org/officeDocument/2006/relationships/slideLayout" Target="../slideLayouts/slideLayout7.xml"/><Relationship Id="rId2" Type="http://schemas.openxmlformats.org/officeDocument/2006/relationships/hyperlink" Target="http://www.youtube.com/watch?v=9mgPEP8HAs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334000" y="181156"/>
            <a:ext cx="2209800" cy="292606"/>
          </a:xfrm>
          <a:prstGeom prst="rect">
            <a:avLst/>
          </a:prstGeom>
          <a:noFill/>
        </p:spPr>
        <p:txBody>
          <a:bodyPr vert="horz" wrap="square" lIns="76416" tIns="38208" rIns="76416" bIns="38208" rtlCol="0">
            <a:spAutoFit/>
          </a:bodyPr>
          <a:lstStyle/>
          <a:p>
            <a:pPr algn="ctr"/>
            <a:r>
              <a:rPr lang="en-US" sz="1400" i="1" dirty="0">
                <a:latin typeface="Lucida Sans - 24"/>
              </a:rPr>
              <a:t>U</a:t>
            </a:r>
            <a:r>
              <a:rPr lang="en-US" sz="1400" i="1" dirty="0">
                <a:latin typeface="Lucida Sans - 18"/>
              </a:rPr>
              <a:t>nit Overview</a:t>
            </a:r>
          </a:p>
        </p:txBody>
      </p:sp>
      <p:graphicFrame>
        <p:nvGraphicFramePr>
          <p:cNvPr id="10" name="Table 9"/>
          <p:cNvGraphicFramePr>
            <a:graphicFrameLocks noGrp="1"/>
          </p:cNvGraphicFramePr>
          <p:nvPr>
            <p:extLst>
              <p:ext uri="{D42A27DB-BD31-4B8C-83A1-F6EECF244321}">
                <p14:modId xmlns:p14="http://schemas.microsoft.com/office/powerpoint/2010/main" val="290616354"/>
              </p:ext>
            </p:extLst>
          </p:nvPr>
        </p:nvGraphicFramePr>
        <p:xfrm>
          <a:off x="76200" y="800098"/>
          <a:ext cx="7018020" cy="4800602"/>
        </p:xfrm>
        <a:graphic>
          <a:graphicData uri="http://schemas.openxmlformats.org/drawingml/2006/table">
            <a:tbl>
              <a:tblPr firstRow="1" bandRow="1">
                <a:tableStyleId>{5C22544A-7EE6-4342-B048-85BDC9FD1C3A}</a:tableStyleId>
              </a:tblPr>
              <a:tblGrid>
                <a:gridCol w="7018020"/>
              </a:tblGrid>
              <a:tr h="1204303">
                <a:tc>
                  <a:txBody>
                    <a:bodyPr/>
                    <a:lstStyle/>
                    <a:p>
                      <a:r>
                        <a:rPr lang="en-US" sz="2000" b="1" dirty="0" smtClean="0">
                          <a:solidFill>
                            <a:srgbClr val="0000FF"/>
                          </a:solidFill>
                          <a:latin typeface="+mn-lt"/>
                          <a:cs typeface="Calibri" pitchFamily="34" charset="0"/>
                        </a:rPr>
                        <a:t>Free Trade</a:t>
                      </a:r>
                      <a:endParaRPr lang="en-US" sz="2000" b="1" dirty="0">
                        <a:solidFill>
                          <a:schemeClr val="tx1"/>
                        </a:solidFill>
                        <a:latin typeface="+mn-lt"/>
                        <a:cs typeface="Calibri" pitchFamily="34" charset="0"/>
                      </a:endParaRPr>
                    </a:p>
                    <a:p>
                      <a:pPr marL="285750" indent="-285750">
                        <a:buFont typeface="Arial" pitchFamily="34" charset="0"/>
                        <a:buChar char="•"/>
                      </a:pPr>
                      <a:r>
                        <a:rPr lang="en-US" sz="1800" b="0" baseline="0" dirty="0" smtClean="0">
                          <a:solidFill>
                            <a:schemeClr val="tx1"/>
                          </a:solidFill>
                          <a:latin typeface="+mn-lt"/>
                          <a:cs typeface="Calibri" pitchFamily="34" charset="0"/>
                        </a:rPr>
                        <a:t>The benefits of trade</a:t>
                      </a:r>
                    </a:p>
                    <a:p>
                      <a:pPr marL="285750" indent="-285750">
                        <a:buFont typeface="Arial" pitchFamily="34" charset="0"/>
                        <a:buChar char="•"/>
                      </a:pPr>
                      <a:r>
                        <a:rPr lang="en-US" sz="1800" b="0" baseline="0" dirty="0" smtClean="0">
                          <a:solidFill>
                            <a:schemeClr val="tx1"/>
                          </a:solidFill>
                          <a:latin typeface="+mn-lt"/>
                          <a:cs typeface="Calibri" pitchFamily="34" charset="0"/>
                        </a:rPr>
                        <a:t>Absolute and comparative advantage</a:t>
                      </a:r>
                    </a:p>
                    <a:p>
                      <a:pPr marL="285750" indent="-285750">
                        <a:buFont typeface="Arial" pitchFamily="34" charset="0"/>
                        <a:buChar char="•"/>
                      </a:pPr>
                      <a:endParaRPr lang="en-US" sz="1600" b="0" baseline="0" dirty="0" smtClean="0">
                        <a:solidFill>
                          <a:schemeClr val="tx1"/>
                        </a:solidFill>
                        <a:latin typeface="+mn-lt"/>
                        <a:cs typeface="Calibri" pitchFamily="34" charset="0"/>
                      </a:endParaRP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3596299">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000" b="1" dirty="0" smtClean="0">
                          <a:solidFill>
                            <a:srgbClr val="0000FF"/>
                          </a:solidFill>
                          <a:latin typeface="+mn-lt"/>
                          <a:cs typeface="Calibri" pitchFamily="34" charset="0"/>
                        </a:rPr>
                        <a:t>Restrictions</a:t>
                      </a:r>
                      <a:r>
                        <a:rPr lang="en-US" sz="2000" b="1" baseline="0" dirty="0" smtClean="0">
                          <a:solidFill>
                            <a:srgbClr val="0000FF"/>
                          </a:solidFill>
                          <a:latin typeface="+mn-lt"/>
                          <a:cs typeface="Calibri" pitchFamily="34" charset="0"/>
                        </a:rPr>
                        <a:t> on Free Trade: Protectionism</a:t>
                      </a:r>
                      <a:endParaRPr lang="en-US" sz="20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Types of trade protection</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Tariffs</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Quotas</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Subsidies</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Administrative barriers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Arguments for and against protectionism (arguments for and against free trade)</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Arguments for: protection of domestic jobs, national security, infant industries, protect against dumping, environmental protection, overcoming </a:t>
                      </a:r>
                      <a:r>
                        <a:rPr lang="en-US" sz="1600" b="0" baseline="0" dirty="0" err="1" smtClean="0">
                          <a:solidFill>
                            <a:schemeClr val="tx1"/>
                          </a:solidFill>
                          <a:latin typeface="+mn-lt"/>
                          <a:cs typeface="Calibri" pitchFamily="34" charset="0"/>
                        </a:rPr>
                        <a:t>BoP</a:t>
                      </a:r>
                      <a:r>
                        <a:rPr lang="en-US" sz="1600" b="0" baseline="0" dirty="0" smtClean="0">
                          <a:solidFill>
                            <a:schemeClr val="tx1"/>
                          </a:solidFill>
                          <a:latin typeface="+mn-lt"/>
                          <a:cs typeface="Calibri" pitchFamily="34" charset="0"/>
                        </a:rPr>
                        <a:t> deficits, source of government revenue</a:t>
                      </a:r>
                    </a:p>
                    <a:p>
                      <a:pPr marL="667832" marR="0" lvl="1"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sz="1600" b="0" baseline="0" dirty="0" smtClean="0">
                          <a:solidFill>
                            <a:schemeClr val="tx1"/>
                          </a:solidFill>
                          <a:latin typeface="+mn-lt"/>
                          <a:cs typeface="Calibri" pitchFamily="34" charset="0"/>
                        </a:rPr>
                        <a:t>Arguments against: misallocation of resources, threat or retaliation, increased costs, higher prices, reduced competitiveness </a:t>
                      </a: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95657207"/>
              </p:ext>
            </p:extLst>
          </p:nvPr>
        </p:nvGraphicFramePr>
        <p:xfrm>
          <a:off x="7162800" y="800100"/>
          <a:ext cx="1851660" cy="4800600"/>
        </p:xfrm>
        <a:graphic>
          <a:graphicData uri="http://schemas.openxmlformats.org/drawingml/2006/table">
            <a:tbl>
              <a:tblPr firstRow="1" bandRow="1">
                <a:tableStyleId>{5C22544A-7EE6-4342-B048-85BDC9FD1C3A}</a:tableStyleId>
              </a:tblPr>
              <a:tblGrid>
                <a:gridCol w="1851660"/>
              </a:tblGrid>
              <a:tr h="4800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Free Trade</a:t>
                      </a:r>
                      <a:r>
                        <a:rPr lang="en-US" sz="1600" b="0" baseline="0" dirty="0" smtClean="0">
                          <a:solidFill>
                            <a:srgbClr val="FF3300"/>
                          </a:solidFill>
                          <a:latin typeface="+mn-lt"/>
                          <a:cs typeface="Calibri" pitchFamily="34" charset="0"/>
                        </a:rPr>
                        <a:t> and </a:t>
                      </a:r>
                      <a:r>
                        <a:rPr lang="en-US" sz="1600" b="0" dirty="0" smtClean="0">
                          <a:solidFill>
                            <a:srgbClr val="FF3300"/>
                          </a:solidFill>
                          <a:latin typeface="+mn-lt"/>
                          <a:cs typeface="Calibri" pitchFamily="34" charset="0"/>
                        </a:rPr>
                        <a:t>Protectionism </a:t>
                      </a:r>
                      <a:r>
                        <a:rPr lang="en-US" sz="1600" b="0" baseline="0" dirty="0" smtClean="0">
                          <a:solidFill>
                            <a:srgbClr val="FF3300"/>
                          </a:solidFill>
                          <a:latin typeface="+mn-lt"/>
                          <a:cs typeface="Calibri" pitchFamily="34" charset="0"/>
                        </a:rPr>
                        <a:t>Online:</a:t>
                      </a:r>
                    </a:p>
                    <a:p>
                      <a:r>
                        <a:rPr lang="en-US" sz="1200" b="0" i="0" u="none" strike="noStrike" kern="1200" dirty="0" smtClean="0">
                          <a:solidFill>
                            <a:schemeClr val="lt1"/>
                          </a:solidFill>
                          <a:effectLst/>
                          <a:latin typeface="+mn-lt"/>
                          <a:ea typeface="+mn-ea"/>
                          <a:cs typeface="+mn-cs"/>
                          <a:hlinkClick r:id="rId2"/>
                        </a:rPr>
                        <a:t>Trade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3"/>
                        </a:rPr>
                        <a:t>International trade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4"/>
                        </a:rPr>
                        <a:t>Free Trade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5"/>
                        </a:rPr>
                        <a:t>Comparative advantage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6"/>
                        </a:rPr>
                        <a:t>Specialization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7"/>
                        </a:rPr>
                        <a:t>Exports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8"/>
                        </a:rPr>
                        <a:t>Protection</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9"/>
                        </a:rPr>
                        <a:t>Barriers to trade</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0"/>
                        </a:rPr>
                        <a:t>Tariffs</a:t>
                      </a:r>
                      <a:endParaRPr lang="en-US" sz="1200" b="0" i="0" kern="1200" dirty="0" smtClean="0">
                        <a:solidFill>
                          <a:schemeClr val="lt1"/>
                        </a:solidFill>
                        <a:effectLst/>
                        <a:latin typeface="+mn-lt"/>
                        <a:ea typeface="+mn-ea"/>
                        <a:cs typeface="+mn-cs"/>
                      </a:endParaRPr>
                    </a:p>
                    <a:p>
                      <a:r>
                        <a:rPr lang="en-US" sz="1200" b="0" i="0" u="none" strike="noStrike" kern="1200" dirty="0" smtClean="0">
                          <a:solidFill>
                            <a:schemeClr val="lt1"/>
                          </a:solidFill>
                          <a:effectLst/>
                          <a:latin typeface="+mn-lt"/>
                          <a:ea typeface="+mn-ea"/>
                          <a:cs typeface="+mn-cs"/>
                          <a:hlinkClick r:id="rId11"/>
                        </a:rPr>
                        <a:t>Dumping</a:t>
                      </a:r>
                      <a:endParaRPr lang="en-US" sz="12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sng" kern="1200" dirty="0" smtClean="0">
                          <a:solidFill>
                            <a:schemeClr val="lt1"/>
                          </a:solidFill>
                          <a:effectLst/>
                          <a:latin typeface="+mn-lt"/>
                          <a:ea typeface="+mn-ea"/>
                          <a:cs typeface="+mn-cs"/>
                          <a:hlinkClick r:id="rId12"/>
                        </a:rPr>
                        <a:t>International Trade and Protectionism Video Lessons</a:t>
                      </a:r>
                      <a:endParaRPr lang="en-US" sz="1400" b="0" i="0" u="sng"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i="0" u="sng" kern="1200" dirty="0" smtClean="0">
                        <a:solidFill>
                          <a:schemeClr val="lt1"/>
                        </a:solidFill>
                        <a:effectLst/>
                        <a:latin typeface="+mn-lt"/>
                        <a:ea typeface="+mn-ea"/>
                        <a:cs typeface="+mn-cs"/>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hlinkClick r:id=""/>
                        </a:rPr>
                        <a:t>Worksheets</a:t>
                      </a:r>
                      <a:r>
                        <a:rPr lang="en-US" sz="1400" b="0" baseline="0" dirty="0" smtClean="0">
                          <a:solidFill>
                            <a:schemeClr val="tx1"/>
                          </a:solidFill>
                          <a:latin typeface="+mn-lt"/>
                          <a:hlinkClick r:id=""/>
                        </a:rPr>
                        <a:t> and </a:t>
                      </a:r>
                      <a:r>
                        <a:rPr lang="en-US" sz="1400" b="0" dirty="0" smtClean="0">
                          <a:solidFill>
                            <a:schemeClr val="tx1"/>
                          </a:solidFill>
                          <a:latin typeface="+mn-lt"/>
                          <a:hlinkClick r:id=""/>
                        </a:rPr>
                        <a:t>Practice</a:t>
                      </a:r>
                      <a:r>
                        <a:rPr lang="en-US" sz="1400" b="0" baseline="0" dirty="0" smtClean="0">
                          <a:solidFill>
                            <a:schemeClr val="tx1"/>
                          </a:solidFill>
                          <a:latin typeface="+mn-lt"/>
                          <a:hlinkClick r:id="rId13"/>
                        </a:rPr>
                        <a:t> Activities</a:t>
                      </a: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chemeClr val="lt1"/>
                          </a:solidFill>
                          <a:effectLst/>
                          <a:latin typeface="+mn-lt"/>
                          <a:ea typeface="+mn-ea"/>
                          <a:cs typeface="+mn-cs"/>
                          <a:hlinkClick r:id="rId14"/>
                        </a:rPr>
                        <a:t>International Economics Glossary</a:t>
                      </a:r>
                      <a:endParaRPr lang="en-US" sz="1400" b="0" dirty="0" smtClean="0">
                        <a:solidFill>
                          <a:schemeClr val="tx1"/>
                        </a:solidFill>
                        <a:latin typeface="+mn-lt"/>
                      </a:endParaRPr>
                    </a:p>
                  </a:txBody>
                  <a:tcPr marL="82296" marR="82296" marT="7975" marB="7975">
                    <a:solidFill>
                      <a:schemeClr val="bg1">
                        <a:lumMod val="65000"/>
                        <a:alpha val="22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vc324aHB2m8?version=3&amp;hl=en_US&amp;rel=0"/>
          <p:cNvPicPr>
            <a:picLocks noRot="1" noChangeAspect="1"/>
          </p:cNvPicPr>
          <p:nvPr>
            <a:quickTimeFile r:link="rId1"/>
          </p:nvPr>
        </p:nvPicPr>
        <p:blipFill>
          <a:blip r:embed="rId3"/>
          <a:stretch>
            <a:fillRect/>
          </a:stretch>
        </p:blipFill>
        <p:spPr>
          <a:xfrm>
            <a:off x="0" y="647700"/>
            <a:ext cx="9144000" cy="4419600"/>
          </a:xfrm>
          <a:prstGeom prst="rect">
            <a:avLst/>
          </a:prstGeom>
        </p:spPr>
      </p:pic>
      <p:sp>
        <p:nvSpPr>
          <p:cNvPr id="6" name="Rectangle 5"/>
          <p:cNvSpPr/>
          <p:nvPr/>
        </p:nvSpPr>
        <p:spPr>
          <a:xfrm>
            <a:off x="1905000" y="5030569"/>
            <a:ext cx="5638800" cy="646331"/>
          </a:xfrm>
          <a:prstGeom prst="rect">
            <a:avLst/>
          </a:prstGeom>
        </p:spPr>
        <p:txBody>
          <a:bodyPr wrap="square">
            <a:spAutoFit/>
          </a:bodyPr>
          <a:lstStyle/>
          <a:p>
            <a:pPr fontAlgn="base"/>
            <a:r>
              <a:rPr lang="en-US" sz="1800" b="1" u="sng" cap="all" dirty="0">
                <a:hlinkClick r:id="rId4" tooltip="Determining Comparative Advantage using PPCs – Worked solutions to AP Free Response Questions"/>
              </a:rPr>
              <a:t>DETERMINING COMPARATIVE ADVANTAGE USING PPCS – WORKED SOLUTIONS TO AP FREE RESPONSE QUESTIONS</a:t>
            </a:r>
            <a:endParaRPr lang="en-US" sz="1800" b="1" cap="all" dirty="0"/>
          </a:p>
        </p:txBody>
      </p:sp>
      <p:sp>
        <p:nvSpPr>
          <p:cNvPr id="7" name="TextBox 6"/>
          <p:cNvSpPr txBox="1"/>
          <p:nvPr/>
        </p:nvSpPr>
        <p:spPr>
          <a:xfrm>
            <a:off x="5765800" y="38100"/>
            <a:ext cx="1727200" cy="523220"/>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Video Lesson </a:t>
            </a:r>
          </a:p>
        </p:txBody>
      </p:sp>
    </p:spTree>
    <p:extLst>
      <p:ext uri="{BB962C8B-B14F-4D97-AF65-F5344CB8AC3E}">
        <p14:creationId xmlns:p14="http://schemas.microsoft.com/office/powerpoint/2010/main" val="31646652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015663"/>
          </a:xfrm>
          <a:prstGeom prst="rect">
            <a:avLst/>
          </a:prstGeom>
          <a:noFill/>
        </p:spPr>
        <p:txBody>
          <a:bodyPr wrap="square" rtlCol="0">
            <a:spAutoFit/>
          </a:bodyPr>
          <a:lstStyle/>
          <a:p>
            <a:r>
              <a:rPr lang="en-US" sz="2400" dirty="0" smtClean="0">
                <a:solidFill>
                  <a:srgbClr val="FF0000"/>
                </a:solidFill>
              </a:rPr>
              <a:t>The Gains from Trade in a Supply and Demand Diagram</a:t>
            </a:r>
          </a:p>
          <a:p>
            <a:r>
              <a:rPr lang="en-US" sz="1800" dirty="0" smtClean="0"/>
              <a:t>The gains from free trade can be illustrated in a diagram showing the supply and demand of a particular good that is being traded between to nations.</a:t>
            </a:r>
            <a:endParaRPr lang="en-US" sz="1800" dirty="0"/>
          </a:p>
        </p:txBody>
      </p:sp>
      <p:sp>
        <p:nvSpPr>
          <p:cNvPr id="30" name="TextBox 29"/>
          <p:cNvSpPr txBox="1"/>
          <p:nvPr/>
        </p:nvSpPr>
        <p:spPr>
          <a:xfrm>
            <a:off x="0" y="1638300"/>
            <a:ext cx="3977640" cy="3354765"/>
          </a:xfrm>
          <a:prstGeom prst="rect">
            <a:avLst/>
          </a:prstGeom>
          <a:noFill/>
        </p:spPr>
        <p:txBody>
          <a:bodyPr wrap="square" rtlCol="0">
            <a:spAutoFit/>
          </a:bodyPr>
          <a:lstStyle/>
          <a:p>
            <a:r>
              <a:rPr lang="en-US" sz="1600" b="1" dirty="0" smtClean="0">
                <a:solidFill>
                  <a:srgbClr val="0000CC"/>
                </a:solidFill>
              </a:rPr>
              <a:t>The graphs shows the market for cars in the Unite States under free trade:</a:t>
            </a:r>
          </a:p>
          <a:p>
            <a:pPr marL="285750" indent="-285750">
              <a:buFont typeface="Arial" pitchFamily="34" charset="0"/>
              <a:buChar char="•"/>
            </a:pPr>
            <a:r>
              <a:rPr lang="en-US" sz="1600" b="1" dirty="0" err="1" smtClean="0">
                <a:solidFill>
                  <a:srgbClr val="FF0000"/>
                </a:solidFill>
              </a:rPr>
              <a:t>Sd</a:t>
            </a:r>
            <a:r>
              <a:rPr lang="en-US" sz="1600" b="1" dirty="0" smtClean="0">
                <a:solidFill>
                  <a:srgbClr val="FF0000"/>
                </a:solidFill>
              </a:rPr>
              <a:t>: </a:t>
            </a:r>
            <a:r>
              <a:rPr lang="en-US" sz="1600" dirty="0" smtClean="0"/>
              <a:t>The domestic supply of cars</a:t>
            </a:r>
          </a:p>
          <a:p>
            <a:pPr marL="285750" indent="-285750">
              <a:buFont typeface="Arial" pitchFamily="34" charset="0"/>
              <a:buChar char="•"/>
            </a:pPr>
            <a:r>
              <a:rPr lang="en-US" sz="1600" b="1" dirty="0" err="1" smtClean="0">
                <a:solidFill>
                  <a:srgbClr val="FF0000"/>
                </a:solidFill>
              </a:rPr>
              <a:t>Dd</a:t>
            </a:r>
            <a:r>
              <a:rPr lang="en-US" sz="1600" b="1" dirty="0" smtClean="0">
                <a:solidFill>
                  <a:srgbClr val="FF0000"/>
                </a:solidFill>
              </a:rPr>
              <a:t>: </a:t>
            </a:r>
            <a:r>
              <a:rPr lang="en-US" sz="1600" dirty="0" smtClean="0"/>
              <a:t>The domestic demand for cars</a:t>
            </a:r>
          </a:p>
          <a:p>
            <a:pPr marL="285750" indent="-285750">
              <a:buFont typeface="Arial" pitchFamily="34" charset="0"/>
              <a:buChar char="•"/>
            </a:pPr>
            <a:r>
              <a:rPr lang="en-US" sz="1600" b="1" dirty="0" err="1" smtClean="0">
                <a:solidFill>
                  <a:srgbClr val="FF0000"/>
                </a:solidFill>
              </a:rPr>
              <a:t>Pd</a:t>
            </a:r>
            <a:r>
              <a:rPr lang="en-US" sz="1600" b="1" dirty="0" smtClean="0">
                <a:solidFill>
                  <a:srgbClr val="FF0000"/>
                </a:solidFill>
              </a:rPr>
              <a:t> and </a:t>
            </a:r>
            <a:r>
              <a:rPr lang="en-US" sz="1600" b="1" dirty="0" err="1" smtClean="0">
                <a:solidFill>
                  <a:srgbClr val="FF0000"/>
                </a:solidFill>
              </a:rPr>
              <a:t>Qe</a:t>
            </a:r>
            <a:r>
              <a:rPr lang="en-US" sz="1600" b="1" dirty="0" smtClean="0">
                <a:solidFill>
                  <a:srgbClr val="FF0000"/>
                </a:solidFill>
              </a:rPr>
              <a:t>: </a:t>
            </a:r>
            <a:r>
              <a:rPr lang="en-US" sz="1600" dirty="0" smtClean="0"/>
              <a:t>Equilibrium price and quantity before free trade</a:t>
            </a:r>
          </a:p>
          <a:p>
            <a:pPr marL="285750" indent="-285750">
              <a:buFont typeface="Arial" pitchFamily="34" charset="0"/>
              <a:buChar char="•"/>
            </a:pPr>
            <a:r>
              <a:rPr lang="en-US" sz="1600" b="1" dirty="0" err="1" smtClean="0">
                <a:solidFill>
                  <a:srgbClr val="FF0000"/>
                </a:solidFill>
              </a:rPr>
              <a:t>Sworld</a:t>
            </a:r>
            <a:r>
              <a:rPr lang="en-US" sz="1600" b="1" dirty="0" smtClean="0">
                <a:solidFill>
                  <a:srgbClr val="FF0000"/>
                </a:solidFill>
              </a:rPr>
              <a:t>: </a:t>
            </a:r>
            <a:r>
              <a:rPr lang="en-US" sz="1600" dirty="0" smtClean="0"/>
              <a:t>The world supply of cars</a:t>
            </a:r>
          </a:p>
          <a:p>
            <a:pPr marL="667832" lvl="1" indent="-285750">
              <a:buFont typeface="Wingdings" pitchFamily="2" charset="2"/>
              <a:buChar char="Ø"/>
            </a:pPr>
            <a:r>
              <a:rPr lang="en-US" sz="1600" dirty="0" smtClean="0"/>
              <a:t>Since the US is just one of nearly two hundred countries buying cars, its it can buy as many as it wishes without affecting the price, so world supply is perfectly elastic</a:t>
            </a:r>
          </a:p>
          <a:p>
            <a:pPr marL="285750" indent="-285750">
              <a:buFont typeface="Arial" pitchFamily="34" charset="0"/>
              <a:buChar char="•"/>
            </a:pPr>
            <a:r>
              <a:rPr lang="en-US" sz="1600" b="1" dirty="0" smtClean="0">
                <a:solidFill>
                  <a:srgbClr val="FF0000"/>
                </a:solidFill>
              </a:rPr>
              <a:t>Pw: </a:t>
            </a:r>
            <a:r>
              <a:rPr lang="en-US" sz="1600" dirty="0" smtClean="0"/>
              <a:t>The world price of cars</a:t>
            </a:r>
          </a:p>
        </p:txBody>
      </p:sp>
      <p:sp>
        <p:nvSpPr>
          <p:cNvPr id="31" name="Rectangle 30"/>
          <p:cNvSpPr/>
          <p:nvPr/>
        </p:nvSpPr>
        <p:spPr>
          <a:xfrm>
            <a:off x="0" y="4838700"/>
            <a:ext cx="4572000" cy="584775"/>
          </a:xfrm>
          <a:prstGeom prst="rect">
            <a:avLst/>
          </a:prstGeom>
        </p:spPr>
        <p:txBody>
          <a:bodyPr>
            <a:spAutoFit/>
          </a:bodyPr>
          <a:lstStyle/>
          <a:p>
            <a:pPr marL="285750" indent="-285750">
              <a:buFont typeface="Arial" pitchFamily="34" charset="0"/>
              <a:buChar char="•"/>
            </a:pPr>
            <a:r>
              <a:rPr lang="en-US" sz="1600" b="1" dirty="0">
                <a:solidFill>
                  <a:srgbClr val="FF0000"/>
                </a:solidFill>
              </a:rPr>
              <a:t>Q1: </a:t>
            </a:r>
            <a:r>
              <a:rPr lang="en-US" sz="1600" dirty="0"/>
              <a:t>The domestic quantity supplied with trade:</a:t>
            </a:r>
          </a:p>
          <a:p>
            <a:pPr marL="285750" indent="-285750">
              <a:buFont typeface="Arial" pitchFamily="34" charset="0"/>
              <a:buChar char="•"/>
            </a:pPr>
            <a:r>
              <a:rPr lang="en-US" sz="1600" b="1" dirty="0">
                <a:solidFill>
                  <a:srgbClr val="FF0000"/>
                </a:solidFill>
              </a:rPr>
              <a:t>Q3: </a:t>
            </a:r>
            <a:r>
              <a:rPr lang="en-US" sz="1600" dirty="0"/>
              <a:t>The domestic quantity demanded with trade</a:t>
            </a:r>
          </a:p>
        </p:txBody>
      </p:sp>
      <p:grpSp>
        <p:nvGrpSpPr>
          <p:cNvPr id="35" name="Group 34"/>
          <p:cNvGrpSpPr/>
          <p:nvPr/>
        </p:nvGrpSpPr>
        <p:grpSpPr>
          <a:xfrm>
            <a:off x="3962401" y="1485900"/>
            <a:ext cx="5181600" cy="4041577"/>
            <a:chOff x="3962401" y="1485900"/>
            <a:chExt cx="5181600" cy="4041577"/>
          </a:xfrm>
        </p:grpSpPr>
        <p:grpSp>
          <p:nvGrpSpPr>
            <p:cNvPr id="36" name="Group 35"/>
            <p:cNvGrpSpPr/>
            <p:nvPr/>
          </p:nvGrpSpPr>
          <p:grpSpPr>
            <a:xfrm>
              <a:off x="3962401" y="1485900"/>
              <a:ext cx="5181600" cy="4041577"/>
              <a:chOff x="4364567" y="812800"/>
              <a:chExt cx="5757333" cy="5388769"/>
            </a:xfrm>
          </p:grpSpPr>
          <p:cxnSp>
            <p:nvCxnSpPr>
              <p:cNvPr id="38" name="Straight Connector 37"/>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786885" y="1451355"/>
                <a:ext cx="4196080" cy="352704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422900" y="1016000"/>
                <a:ext cx="3657600" cy="410369"/>
              </a:xfrm>
              <a:prstGeom prst="rect">
                <a:avLst/>
              </a:prstGeom>
              <a:noFill/>
            </p:spPr>
            <p:txBody>
              <a:bodyPr vert="horz" rtlCol="0">
                <a:spAutoFit/>
              </a:bodyPr>
              <a:lstStyle/>
              <a:p>
                <a:r>
                  <a:rPr lang="en-US" sz="1400" b="1">
                    <a:solidFill>
                      <a:srgbClr val="FF6820"/>
                    </a:solidFill>
                  </a:rPr>
                  <a:t>US Automobile Market (with trade)</a:t>
                </a:r>
              </a:p>
            </p:txBody>
          </p:sp>
          <p:sp>
            <p:nvSpPr>
              <p:cNvPr id="43" name="TextBox 42"/>
              <p:cNvSpPr txBox="1"/>
              <p:nvPr/>
            </p:nvSpPr>
            <p:spPr>
              <a:xfrm>
                <a:off x="4364567" y="812800"/>
                <a:ext cx="584200" cy="410369"/>
              </a:xfrm>
              <a:prstGeom prst="rect">
                <a:avLst/>
              </a:prstGeom>
              <a:noFill/>
            </p:spPr>
            <p:txBody>
              <a:bodyPr vert="horz" rtlCol="0">
                <a:spAutoFit/>
              </a:bodyPr>
              <a:lstStyle/>
              <a:p>
                <a:r>
                  <a:rPr lang="en-US" sz="1400" dirty="0">
                    <a:solidFill>
                      <a:srgbClr val="000000"/>
                    </a:solidFill>
                  </a:rPr>
                  <a:t>P</a:t>
                </a:r>
              </a:p>
            </p:txBody>
          </p:sp>
          <p:sp>
            <p:nvSpPr>
              <p:cNvPr id="44" name="TextBox 43"/>
              <p:cNvSpPr txBox="1"/>
              <p:nvPr/>
            </p:nvSpPr>
            <p:spPr>
              <a:xfrm>
                <a:off x="9474200" y="4978399"/>
                <a:ext cx="584200" cy="410369"/>
              </a:xfrm>
              <a:prstGeom prst="rect">
                <a:avLst/>
              </a:prstGeom>
              <a:noFill/>
            </p:spPr>
            <p:txBody>
              <a:bodyPr vert="horz" rtlCol="0">
                <a:spAutoFit/>
              </a:bodyPr>
              <a:lstStyle/>
              <a:p>
                <a:r>
                  <a:rPr lang="en-US" sz="1400">
                    <a:solidFill>
                      <a:srgbClr val="000000"/>
                    </a:solidFill>
                  </a:rPr>
                  <a:t>Q</a:t>
                </a:r>
              </a:p>
            </p:txBody>
          </p:sp>
          <p:sp>
            <p:nvSpPr>
              <p:cNvPr id="45" name="TextBox 44"/>
              <p:cNvSpPr txBox="1"/>
              <p:nvPr/>
            </p:nvSpPr>
            <p:spPr>
              <a:xfrm>
                <a:off x="9017000" y="1333500"/>
                <a:ext cx="6350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a:t>
                </a:r>
              </a:p>
            </p:txBody>
          </p:sp>
          <p:sp>
            <p:nvSpPr>
              <p:cNvPr id="46" name="TextBox 45"/>
              <p:cNvSpPr txBox="1"/>
              <p:nvPr/>
            </p:nvSpPr>
            <p:spPr>
              <a:xfrm>
                <a:off x="9207500" y="4533901"/>
                <a:ext cx="5334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47" name="TextBox 46"/>
              <p:cNvSpPr txBox="1"/>
              <p:nvPr/>
            </p:nvSpPr>
            <p:spPr>
              <a:xfrm>
                <a:off x="4381500" y="2870200"/>
                <a:ext cx="584200" cy="410369"/>
              </a:xfrm>
              <a:prstGeom prst="rect">
                <a:avLst/>
              </a:prstGeom>
              <a:noFill/>
            </p:spPr>
            <p:txBody>
              <a:bodyPr vert="horz" rtlCol="0">
                <a:spAutoFit/>
              </a:bodyPr>
              <a:lstStyle/>
              <a:p>
                <a:r>
                  <a:rPr lang="en-US" sz="1400" smtClean="0">
                    <a:solidFill>
                      <a:srgbClr val="000000"/>
                    </a:solidFill>
                  </a:rPr>
                  <a:t>P</a:t>
                </a:r>
                <a:r>
                  <a:rPr lang="en-US" sz="1400" baseline="-25000">
                    <a:solidFill>
                      <a:srgbClr val="000000"/>
                    </a:solidFill>
                  </a:rPr>
                  <a:t>d</a:t>
                </a:r>
              </a:p>
            </p:txBody>
          </p:sp>
          <p:sp>
            <p:nvSpPr>
              <p:cNvPr id="48" name="TextBox 47"/>
              <p:cNvSpPr txBox="1"/>
              <p:nvPr/>
            </p:nvSpPr>
            <p:spPr>
              <a:xfrm>
                <a:off x="6972300" y="5029200"/>
                <a:ext cx="7112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e</a:t>
                </a:r>
              </a:p>
            </p:txBody>
          </p:sp>
          <p:sp>
            <p:nvSpPr>
              <p:cNvPr id="49" name="TextBox 48"/>
              <p:cNvSpPr txBox="1"/>
              <p:nvPr/>
            </p:nvSpPr>
            <p:spPr>
              <a:xfrm>
                <a:off x="4381500" y="3606798"/>
                <a:ext cx="609600" cy="410369"/>
              </a:xfrm>
              <a:prstGeom prst="rect">
                <a:avLst/>
              </a:prstGeom>
              <a:noFill/>
            </p:spPr>
            <p:txBody>
              <a:bodyPr vert="horz" rtlCol="0">
                <a:spAutoFit/>
              </a:bodyPr>
              <a:lstStyle/>
              <a:p>
                <a:r>
                  <a:rPr lang="en-US" sz="1400" smtClean="0">
                    <a:solidFill>
                      <a:srgbClr val="000000"/>
                    </a:solidFill>
                  </a:rPr>
                  <a:t>P</a:t>
                </a:r>
                <a:r>
                  <a:rPr lang="en-US" sz="1400" baseline="-25000">
                    <a:solidFill>
                      <a:srgbClr val="000000"/>
                    </a:solidFill>
                  </a:rPr>
                  <a:t>w</a:t>
                </a:r>
              </a:p>
            </p:txBody>
          </p:sp>
          <p:sp>
            <p:nvSpPr>
              <p:cNvPr id="50" name="TextBox 49"/>
              <p:cNvSpPr txBox="1"/>
              <p:nvPr/>
            </p:nvSpPr>
            <p:spPr>
              <a:xfrm>
                <a:off x="7937500" y="4978400"/>
                <a:ext cx="635000" cy="410369"/>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3</a:t>
                </a:r>
              </a:p>
            </p:txBody>
          </p:sp>
          <p:sp>
            <p:nvSpPr>
              <p:cNvPr id="51" name="TextBox 50"/>
              <p:cNvSpPr txBox="1"/>
              <p:nvPr/>
            </p:nvSpPr>
            <p:spPr>
              <a:xfrm>
                <a:off x="6032500" y="5016500"/>
                <a:ext cx="6604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1</a:t>
                </a:r>
              </a:p>
            </p:txBody>
          </p:sp>
          <p:cxnSp>
            <p:nvCxnSpPr>
              <p:cNvPr id="52" name="Straight Connector 51"/>
              <p:cNvCxnSpPr/>
              <p:nvPr/>
            </p:nvCxnSpPr>
            <p:spPr>
              <a:xfrm>
                <a:off x="4775072" y="3734308"/>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9207500" y="3606798"/>
                <a:ext cx="914400" cy="410369"/>
              </a:xfrm>
              <a:prstGeom prst="rect">
                <a:avLst/>
              </a:prstGeom>
              <a:noFill/>
            </p:spPr>
            <p:txBody>
              <a:bodyPr vert="horz" rtlCol="0">
                <a:spAutoFit/>
              </a:bodyPr>
              <a:lstStyle/>
              <a:p>
                <a:r>
                  <a:rPr lang="en-US" sz="1400" smtClean="0">
                    <a:solidFill>
                      <a:srgbClr val="000000"/>
                    </a:solidFill>
                  </a:rPr>
                  <a:t>S</a:t>
                </a:r>
                <a:r>
                  <a:rPr lang="en-US" sz="1400" baseline="-25000">
                    <a:solidFill>
                      <a:srgbClr val="000000"/>
                    </a:solidFill>
                  </a:rPr>
                  <a:t>world</a:t>
                </a:r>
              </a:p>
            </p:txBody>
          </p:sp>
          <p:cxnSp>
            <p:nvCxnSpPr>
              <p:cNvPr id="54" name="Straight Connector 53"/>
              <p:cNvCxnSpPr/>
              <p:nvPr/>
            </p:nvCxnSpPr>
            <p:spPr>
              <a:xfrm>
                <a:off x="4786884" y="2992882"/>
                <a:ext cx="236918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191375" y="2992882"/>
                <a:ext cx="0" cy="197688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260210" y="3734308"/>
                <a:ext cx="0" cy="1223771"/>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8098917" y="3722496"/>
                <a:ext cx="0" cy="124726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490633" y="5791200"/>
                <a:ext cx="3784600" cy="410369"/>
              </a:xfrm>
              <a:prstGeom prst="rect">
                <a:avLst/>
              </a:prstGeom>
              <a:noFill/>
            </p:spPr>
            <p:txBody>
              <a:bodyPr vert="horz" wrap="square" rtlCol="0">
                <a:spAutoFit/>
              </a:bodyPr>
              <a:lstStyle/>
              <a:p>
                <a:pPr algn="ctr"/>
                <a:r>
                  <a:rPr lang="en-US" sz="1400" dirty="0" smtClean="0">
                    <a:solidFill>
                      <a:srgbClr val="000000"/>
                    </a:solidFill>
                  </a:rPr>
                  <a:t>Q</a:t>
                </a:r>
                <a:r>
                  <a:rPr lang="en-US" sz="1400" baseline="-25000" dirty="0" smtClean="0">
                    <a:solidFill>
                      <a:srgbClr val="000000"/>
                    </a:solidFill>
                  </a:rPr>
                  <a:t>1</a:t>
                </a:r>
                <a:r>
                  <a:rPr lang="en-US" sz="1400" dirty="0" smtClean="0">
                    <a:solidFill>
                      <a:srgbClr val="000000"/>
                    </a:solidFill>
                  </a:rPr>
                  <a:t>-Q</a:t>
                </a:r>
                <a:r>
                  <a:rPr lang="en-US" sz="1400" baseline="-25000" dirty="0" smtClean="0">
                    <a:solidFill>
                      <a:srgbClr val="000000"/>
                    </a:solidFill>
                  </a:rPr>
                  <a:t>3</a:t>
                </a:r>
                <a:r>
                  <a:rPr lang="en-US" sz="1400" dirty="0" smtClean="0">
                    <a:solidFill>
                      <a:srgbClr val="000000"/>
                    </a:solidFill>
                  </a:rPr>
                  <a:t>= The number of imported cars</a:t>
                </a:r>
                <a:endParaRPr lang="en-US" sz="1400" baseline="-25000" dirty="0">
                  <a:solidFill>
                    <a:srgbClr val="000000"/>
                  </a:solidFill>
                </a:endParaRPr>
              </a:p>
            </p:txBody>
          </p:sp>
        </p:grpSp>
        <p:sp>
          <p:nvSpPr>
            <p:cNvPr id="37" name="Right Brace 36"/>
            <p:cNvSpPr/>
            <p:nvPr/>
          </p:nvSpPr>
          <p:spPr>
            <a:xfrm rot="5400000">
              <a:off x="6375047" y="4259022"/>
              <a:ext cx="260837" cy="1635698"/>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60" name="TextBox 59"/>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0">
                                            <p:txEl>
                                              <p:pRg st="1" end="1"/>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0">
                                            <p:txEl>
                                              <p:pRg st="2" end="2"/>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0">
                                            <p:txEl>
                                              <p:pRg st="3" end="3"/>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0">
                                            <p:txEl>
                                              <p:pRg st="4" end="4"/>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0">
                                            <p:txEl>
                                              <p:pRg st="5" end="5"/>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0">
                                            <p:txEl>
                                              <p:pRg st="6" end="6"/>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10" presetClass="emph" presetSubtype="0" fill="hold" nodeType="clickEffect">
                                  <p:stCondLst>
                                    <p:cond delay="0"/>
                                  </p:stCondLst>
                                  <p:childTnLst>
                                    <p:anim calcmode="discrete" valueType="str">
                                      <p:cBhvr override="childStyle">
                                        <p:cTn id="20" dur="2000" fill="hold"/>
                                        <p:tgtEl>
                                          <p:spTgt spid="31">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21" presetID="10" presetClass="emph" presetSubtype="0" fill="hold" nodeType="withEffect">
                                  <p:stCondLst>
                                    <p:cond delay="0"/>
                                  </p:stCondLst>
                                  <p:childTnLst>
                                    <p:anim calcmode="discrete" valueType="str">
                                      <p:cBhvr override="childStyle">
                                        <p:cTn id="22" dur="2000" fill="hold"/>
                                        <p:tgtEl>
                                          <p:spTgt spid="31">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015663"/>
          </a:xfrm>
          <a:prstGeom prst="rect">
            <a:avLst/>
          </a:prstGeom>
          <a:noFill/>
        </p:spPr>
        <p:txBody>
          <a:bodyPr wrap="square" rtlCol="0">
            <a:spAutoFit/>
          </a:bodyPr>
          <a:lstStyle/>
          <a:p>
            <a:r>
              <a:rPr lang="en-US" sz="2400" dirty="0" smtClean="0">
                <a:solidFill>
                  <a:srgbClr val="FF0000"/>
                </a:solidFill>
              </a:rPr>
              <a:t>The Gains from Trade in a Supply and Demand Diagram</a:t>
            </a:r>
          </a:p>
          <a:p>
            <a:r>
              <a:rPr lang="en-US" sz="1800" dirty="0" smtClean="0"/>
              <a:t>There are winners and losers from free trade in the US automobile market, but overall society is better off than it would be without trade.</a:t>
            </a:r>
            <a:endParaRPr lang="en-US" sz="1800" dirty="0"/>
          </a:p>
        </p:txBody>
      </p:sp>
      <p:sp>
        <p:nvSpPr>
          <p:cNvPr id="36" name="TextBox 35"/>
          <p:cNvSpPr txBox="1"/>
          <p:nvPr/>
        </p:nvSpPr>
        <p:spPr>
          <a:xfrm>
            <a:off x="0" y="1562100"/>
            <a:ext cx="3977641" cy="3600986"/>
          </a:xfrm>
          <a:prstGeom prst="rect">
            <a:avLst/>
          </a:prstGeom>
          <a:noFill/>
        </p:spPr>
        <p:txBody>
          <a:bodyPr wrap="square" rtlCol="0">
            <a:spAutoFit/>
          </a:bodyPr>
          <a:lstStyle/>
          <a:p>
            <a:r>
              <a:rPr lang="en-US" sz="1600" b="1" dirty="0" smtClean="0">
                <a:solidFill>
                  <a:srgbClr val="0000CC"/>
                </a:solidFill>
              </a:rPr>
              <a:t>The losers from free trade:</a:t>
            </a:r>
          </a:p>
          <a:p>
            <a:pPr marL="285750" indent="-285750">
              <a:buFont typeface="Arial" pitchFamily="34" charset="0"/>
              <a:buChar char="•"/>
            </a:pPr>
            <a:r>
              <a:rPr lang="en-US" sz="1400" dirty="0" smtClean="0"/>
              <a:t>Notice that Q1 is less than </a:t>
            </a:r>
            <a:r>
              <a:rPr lang="en-US" sz="1400" dirty="0" err="1" smtClean="0"/>
              <a:t>Qe</a:t>
            </a:r>
            <a:r>
              <a:rPr lang="en-US" sz="1400" dirty="0" smtClean="0"/>
              <a:t>. This means that </a:t>
            </a:r>
            <a:r>
              <a:rPr lang="en-US" sz="1400" i="1" dirty="0" smtClean="0"/>
              <a:t>fewer cars are produced in the US </a:t>
            </a:r>
            <a:r>
              <a:rPr lang="en-US" sz="1400" dirty="0" smtClean="0"/>
              <a:t>than would be without trade. Domestic producers suffer due to the lower prices of imported cars. Domestic producer surplus </a:t>
            </a:r>
            <a:r>
              <a:rPr lang="en-US" sz="1400" dirty="0" smtClean="0">
                <a:solidFill>
                  <a:schemeClr val="accent2">
                    <a:lumMod val="60000"/>
                    <a:lumOff val="40000"/>
                  </a:schemeClr>
                </a:solidFill>
              </a:rPr>
              <a:t>(the red triangle) </a:t>
            </a:r>
            <a:r>
              <a:rPr lang="en-US" sz="1400" dirty="0" smtClean="0"/>
              <a:t>is less than it would be without trade.</a:t>
            </a:r>
          </a:p>
          <a:p>
            <a:pPr marL="285750" indent="-285750">
              <a:buFont typeface="Arial" pitchFamily="34" charset="0"/>
              <a:buChar char="•"/>
            </a:pPr>
            <a:r>
              <a:rPr lang="en-US" sz="1400" dirty="0" smtClean="0"/>
              <a:t>Workers in domestic factories may lose their jobs, as output of American cars declines</a:t>
            </a:r>
          </a:p>
          <a:p>
            <a:r>
              <a:rPr lang="en-US" sz="1600" b="1" dirty="0" smtClean="0">
                <a:solidFill>
                  <a:srgbClr val="0000CC"/>
                </a:solidFill>
              </a:rPr>
              <a:t>The winners from free trade</a:t>
            </a:r>
          </a:p>
          <a:p>
            <a:pPr marL="285750" indent="-285750">
              <a:buFont typeface="Arial" pitchFamily="34" charset="0"/>
              <a:buChar char="•"/>
            </a:pPr>
            <a:r>
              <a:rPr lang="en-US" sz="1400" dirty="0" smtClean="0"/>
              <a:t>Q3 is greater than </a:t>
            </a:r>
            <a:r>
              <a:rPr lang="en-US" sz="1400" dirty="0" smtClean="0"/>
              <a:t>Q1, </a:t>
            </a:r>
            <a:r>
              <a:rPr lang="en-US" sz="1400" dirty="0" smtClean="0"/>
              <a:t>indicating that consumers buy more cars after trade than they would without trade.</a:t>
            </a:r>
          </a:p>
          <a:p>
            <a:pPr marL="285750" indent="-285750">
              <a:buFont typeface="Arial" pitchFamily="34" charset="0"/>
              <a:buChar char="•"/>
            </a:pPr>
            <a:r>
              <a:rPr lang="en-US" sz="1400" dirty="0" smtClean="0"/>
              <a:t>Pw is lower, indicating that consumers enjoy a lower price and more consumer surplus </a:t>
            </a:r>
            <a:r>
              <a:rPr lang="en-US" sz="1400" dirty="0" smtClean="0">
                <a:solidFill>
                  <a:schemeClr val="accent1">
                    <a:lumMod val="60000"/>
                    <a:lumOff val="40000"/>
                  </a:schemeClr>
                </a:solidFill>
              </a:rPr>
              <a:t>(the blue triangle) </a:t>
            </a:r>
            <a:r>
              <a:rPr lang="en-US" sz="1400" dirty="0" smtClean="0"/>
              <a:t>than before trade</a:t>
            </a:r>
          </a:p>
        </p:txBody>
      </p:sp>
      <p:grpSp>
        <p:nvGrpSpPr>
          <p:cNvPr id="39" name="Group 38"/>
          <p:cNvGrpSpPr/>
          <p:nvPr/>
        </p:nvGrpSpPr>
        <p:grpSpPr>
          <a:xfrm>
            <a:off x="3962401" y="1409700"/>
            <a:ext cx="5181600" cy="4195465"/>
            <a:chOff x="3962401" y="1557635"/>
            <a:chExt cx="5181600" cy="4195465"/>
          </a:xfrm>
        </p:grpSpPr>
        <p:grpSp>
          <p:nvGrpSpPr>
            <p:cNvPr id="35" name="Group 34"/>
            <p:cNvGrpSpPr/>
            <p:nvPr/>
          </p:nvGrpSpPr>
          <p:grpSpPr>
            <a:xfrm>
              <a:off x="3962401" y="1557635"/>
              <a:ext cx="5181600" cy="4195465"/>
              <a:chOff x="3962401" y="1485900"/>
              <a:chExt cx="5181600" cy="4195465"/>
            </a:xfrm>
          </p:grpSpPr>
          <p:sp>
            <p:nvSpPr>
              <p:cNvPr id="3" name="Right Triangle 2"/>
              <p:cNvSpPr/>
              <p:nvPr/>
            </p:nvSpPr>
            <p:spPr>
              <a:xfrm rot="5400000">
                <a:off x="4551745" y="3467772"/>
                <a:ext cx="907473" cy="1325991"/>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ight Triangle 1"/>
              <p:cNvSpPr/>
              <p:nvPr/>
            </p:nvSpPr>
            <p:spPr>
              <a:xfrm>
                <a:off x="4342486" y="1638300"/>
                <a:ext cx="2980829" cy="202987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3962401" y="1485900"/>
                <a:ext cx="5181600" cy="4195465"/>
                <a:chOff x="3962401" y="1485900"/>
                <a:chExt cx="5181600" cy="4195465"/>
              </a:xfrm>
            </p:grpSpPr>
            <p:grpSp>
              <p:nvGrpSpPr>
                <p:cNvPr id="9" name="Group 8"/>
                <p:cNvGrpSpPr/>
                <p:nvPr/>
              </p:nvGrpSpPr>
              <p:grpSpPr>
                <a:xfrm>
                  <a:off x="3962401" y="1485900"/>
                  <a:ext cx="5181600" cy="4195465"/>
                  <a:chOff x="4364567" y="812800"/>
                  <a:chExt cx="5757333" cy="5593953"/>
                </a:xfrm>
              </p:grpSpPr>
              <p:cxnSp>
                <p:nvCxnSpPr>
                  <p:cNvPr id="10" name="Straight Connector 9"/>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786885" y="1451355"/>
                    <a:ext cx="4196080" cy="352704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22900" y="1016000"/>
                    <a:ext cx="3657600" cy="410369"/>
                  </a:xfrm>
                  <a:prstGeom prst="rect">
                    <a:avLst/>
                  </a:prstGeom>
                  <a:noFill/>
                </p:spPr>
                <p:txBody>
                  <a:bodyPr vert="horz" rtlCol="0">
                    <a:spAutoFit/>
                  </a:bodyPr>
                  <a:lstStyle/>
                  <a:p>
                    <a:r>
                      <a:rPr lang="en-US" sz="1400" b="1">
                        <a:solidFill>
                          <a:srgbClr val="FF6820"/>
                        </a:solidFill>
                      </a:rPr>
                      <a:t>US Automobile Market (with trade)</a:t>
                    </a:r>
                  </a:p>
                </p:txBody>
              </p:sp>
              <p:sp>
                <p:nvSpPr>
                  <p:cNvPr id="15" name="TextBox 14"/>
                  <p:cNvSpPr txBox="1"/>
                  <p:nvPr/>
                </p:nvSpPr>
                <p:spPr>
                  <a:xfrm>
                    <a:off x="4364567" y="812800"/>
                    <a:ext cx="584200" cy="410369"/>
                  </a:xfrm>
                  <a:prstGeom prst="rect">
                    <a:avLst/>
                  </a:prstGeom>
                  <a:noFill/>
                </p:spPr>
                <p:txBody>
                  <a:bodyPr vert="horz" rtlCol="0">
                    <a:spAutoFit/>
                  </a:bodyPr>
                  <a:lstStyle/>
                  <a:p>
                    <a:r>
                      <a:rPr lang="en-US" sz="1400" dirty="0">
                        <a:solidFill>
                          <a:srgbClr val="000000"/>
                        </a:solidFill>
                      </a:rPr>
                      <a:t>P</a:t>
                    </a:r>
                  </a:p>
                </p:txBody>
              </p:sp>
              <p:sp>
                <p:nvSpPr>
                  <p:cNvPr id="16" name="TextBox 15"/>
                  <p:cNvSpPr txBox="1"/>
                  <p:nvPr/>
                </p:nvSpPr>
                <p:spPr>
                  <a:xfrm>
                    <a:off x="9474200" y="4978399"/>
                    <a:ext cx="584200" cy="410369"/>
                  </a:xfrm>
                  <a:prstGeom prst="rect">
                    <a:avLst/>
                  </a:prstGeom>
                  <a:noFill/>
                </p:spPr>
                <p:txBody>
                  <a:bodyPr vert="horz" rtlCol="0">
                    <a:spAutoFit/>
                  </a:bodyPr>
                  <a:lstStyle/>
                  <a:p>
                    <a:r>
                      <a:rPr lang="en-US" sz="1400">
                        <a:solidFill>
                          <a:srgbClr val="000000"/>
                        </a:solidFill>
                      </a:rPr>
                      <a:t>Q</a:t>
                    </a:r>
                  </a:p>
                </p:txBody>
              </p:sp>
              <p:sp>
                <p:nvSpPr>
                  <p:cNvPr id="17" name="TextBox 16"/>
                  <p:cNvSpPr txBox="1"/>
                  <p:nvPr/>
                </p:nvSpPr>
                <p:spPr>
                  <a:xfrm>
                    <a:off x="9017000" y="1333500"/>
                    <a:ext cx="6350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a:t>
                    </a:r>
                  </a:p>
                </p:txBody>
              </p:sp>
              <p:sp>
                <p:nvSpPr>
                  <p:cNvPr id="18" name="TextBox 17"/>
                  <p:cNvSpPr txBox="1"/>
                  <p:nvPr/>
                </p:nvSpPr>
                <p:spPr>
                  <a:xfrm>
                    <a:off x="9207500" y="4533901"/>
                    <a:ext cx="5334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19" name="TextBox 18"/>
                  <p:cNvSpPr txBox="1"/>
                  <p:nvPr/>
                </p:nvSpPr>
                <p:spPr>
                  <a:xfrm>
                    <a:off x="4381500" y="2870200"/>
                    <a:ext cx="584200" cy="410369"/>
                  </a:xfrm>
                  <a:prstGeom prst="rect">
                    <a:avLst/>
                  </a:prstGeom>
                  <a:noFill/>
                </p:spPr>
                <p:txBody>
                  <a:bodyPr vert="horz" rtlCol="0">
                    <a:spAutoFit/>
                  </a:bodyPr>
                  <a:lstStyle/>
                  <a:p>
                    <a:r>
                      <a:rPr lang="en-US" sz="1400" smtClean="0">
                        <a:solidFill>
                          <a:srgbClr val="000000"/>
                        </a:solidFill>
                      </a:rPr>
                      <a:t>P</a:t>
                    </a:r>
                    <a:r>
                      <a:rPr lang="en-US" sz="1400" baseline="-25000">
                        <a:solidFill>
                          <a:srgbClr val="000000"/>
                        </a:solidFill>
                      </a:rPr>
                      <a:t>d</a:t>
                    </a:r>
                  </a:p>
                </p:txBody>
              </p:sp>
              <p:sp>
                <p:nvSpPr>
                  <p:cNvPr id="20" name="TextBox 19"/>
                  <p:cNvSpPr txBox="1"/>
                  <p:nvPr/>
                </p:nvSpPr>
                <p:spPr>
                  <a:xfrm>
                    <a:off x="6972300" y="5029200"/>
                    <a:ext cx="7112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e</a:t>
                    </a:r>
                  </a:p>
                </p:txBody>
              </p:sp>
              <p:sp>
                <p:nvSpPr>
                  <p:cNvPr id="21" name="TextBox 20"/>
                  <p:cNvSpPr txBox="1"/>
                  <p:nvPr/>
                </p:nvSpPr>
                <p:spPr>
                  <a:xfrm>
                    <a:off x="4381500" y="3606798"/>
                    <a:ext cx="609600" cy="410369"/>
                  </a:xfrm>
                  <a:prstGeom prst="rect">
                    <a:avLst/>
                  </a:prstGeom>
                  <a:noFill/>
                </p:spPr>
                <p:txBody>
                  <a:bodyPr vert="horz" rtlCol="0">
                    <a:spAutoFit/>
                  </a:bodyPr>
                  <a:lstStyle/>
                  <a:p>
                    <a:r>
                      <a:rPr lang="en-US" sz="1400" smtClean="0">
                        <a:solidFill>
                          <a:srgbClr val="000000"/>
                        </a:solidFill>
                      </a:rPr>
                      <a:t>P</a:t>
                    </a:r>
                    <a:r>
                      <a:rPr lang="en-US" sz="1400" baseline="-25000">
                        <a:solidFill>
                          <a:srgbClr val="000000"/>
                        </a:solidFill>
                      </a:rPr>
                      <a:t>w</a:t>
                    </a:r>
                  </a:p>
                </p:txBody>
              </p:sp>
              <p:sp>
                <p:nvSpPr>
                  <p:cNvPr id="22" name="TextBox 21"/>
                  <p:cNvSpPr txBox="1"/>
                  <p:nvPr/>
                </p:nvSpPr>
                <p:spPr>
                  <a:xfrm>
                    <a:off x="7937500" y="4978400"/>
                    <a:ext cx="635000" cy="410369"/>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3</a:t>
                    </a:r>
                  </a:p>
                </p:txBody>
              </p:sp>
              <p:sp>
                <p:nvSpPr>
                  <p:cNvPr id="23" name="TextBox 22"/>
                  <p:cNvSpPr txBox="1"/>
                  <p:nvPr/>
                </p:nvSpPr>
                <p:spPr>
                  <a:xfrm>
                    <a:off x="6032500" y="5016500"/>
                    <a:ext cx="6604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1</a:t>
                    </a:r>
                  </a:p>
                </p:txBody>
              </p:sp>
              <p:cxnSp>
                <p:nvCxnSpPr>
                  <p:cNvPr id="24" name="Straight Connector 23"/>
                  <p:cNvCxnSpPr/>
                  <p:nvPr/>
                </p:nvCxnSpPr>
                <p:spPr>
                  <a:xfrm>
                    <a:off x="4775072" y="3734308"/>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207500" y="3606798"/>
                    <a:ext cx="914400" cy="410369"/>
                  </a:xfrm>
                  <a:prstGeom prst="rect">
                    <a:avLst/>
                  </a:prstGeom>
                  <a:noFill/>
                </p:spPr>
                <p:txBody>
                  <a:bodyPr vert="horz" rtlCol="0">
                    <a:spAutoFit/>
                  </a:bodyPr>
                  <a:lstStyle/>
                  <a:p>
                    <a:r>
                      <a:rPr lang="en-US" sz="1400" smtClean="0">
                        <a:solidFill>
                          <a:srgbClr val="000000"/>
                        </a:solidFill>
                      </a:rPr>
                      <a:t>S</a:t>
                    </a:r>
                    <a:r>
                      <a:rPr lang="en-US" sz="1400" baseline="-25000">
                        <a:solidFill>
                          <a:srgbClr val="000000"/>
                        </a:solidFill>
                      </a:rPr>
                      <a:t>world</a:t>
                    </a:r>
                  </a:p>
                </p:txBody>
              </p:sp>
              <p:cxnSp>
                <p:nvCxnSpPr>
                  <p:cNvPr id="26" name="Straight Connector 25"/>
                  <p:cNvCxnSpPr/>
                  <p:nvPr/>
                </p:nvCxnSpPr>
                <p:spPr>
                  <a:xfrm>
                    <a:off x="4786884" y="2992882"/>
                    <a:ext cx="236918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91375" y="2992882"/>
                    <a:ext cx="0" cy="197688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260210" y="3734308"/>
                    <a:ext cx="0" cy="1223771"/>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098917" y="3722496"/>
                    <a:ext cx="0" cy="124726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038258" y="5791200"/>
                    <a:ext cx="2390308" cy="615553"/>
                  </a:xfrm>
                  <a:prstGeom prst="rect">
                    <a:avLst/>
                  </a:prstGeom>
                  <a:noFill/>
                </p:spPr>
                <p:txBody>
                  <a:bodyPr vert="horz" wrap="square" rtlCol="0">
                    <a:spAutoFit/>
                  </a:bodyPr>
                  <a:lstStyle/>
                  <a:p>
                    <a:pPr algn="ctr"/>
                    <a:r>
                      <a:rPr lang="en-US" sz="1200" dirty="0" smtClean="0">
                        <a:solidFill>
                          <a:srgbClr val="000000"/>
                        </a:solidFill>
                      </a:rPr>
                      <a:t>Q</a:t>
                    </a:r>
                    <a:r>
                      <a:rPr lang="en-US" sz="1200" baseline="-25000" dirty="0" smtClean="0">
                        <a:solidFill>
                          <a:srgbClr val="000000"/>
                        </a:solidFill>
                      </a:rPr>
                      <a:t>1</a:t>
                    </a:r>
                    <a:r>
                      <a:rPr lang="en-US" sz="1200" dirty="0" smtClean="0">
                        <a:solidFill>
                          <a:srgbClr val="000000"/>
                        </a:solidFill>
                      </a:rPr>
                      <a:t>-Q</a:t>
                    </a:r>
                    <a:r>
                      <a:rPr lang="en-US" sz="1200" baseline="-25000" dirty="0" smtClean="0">
                        <a:solidFill>
                          <a:srgbClr val="000000"/>
                        </a:solidFill>
                      </a:rPr>
                      <a:t>3</a:t>
                    </a:r>
                    <a:r>
                      <a:rPr lang="en-US" sz="1200" dirty="0" smtClean="0">
                        <a:solidFill>
                          <a:srgbClr val="000000"/>
                        </a:solidFill>
                      </a:rPr>
                      <a:t>= The number of imported cars</a:t>
                    </a:r>
                    <a:endParaRPr lang="en-US" sz="1200" baseline="-25000" dirty="0">
                      <a:solidFill>
                        <a:srgbClr val="000000"/>
                      </a:solidFill>
                    </a:endParaRPr>
                  </a:p>
                </p:txBody>
              </p:sp>
            </p:grpSp>
            <p:sp>
              <p:nvSpPr>
                <p:cNvPr id="32" name="Right Brace 31"/>
                <p:cNvSpPr/>
                <p:nvPr/>
              </p:nvSpPr>
              <p:spPr>
                <a:xfrm rot="5400000">
                  <a:off x="6375047" y="4259022"/>
                  <a:ext cx="260837" cy="1635698"/>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grpSp>
        <p:sp>
          <p:nvSpPr>
            <p:cNvPr id="37" name="Isosceles Triangle 36"/>
            <p:cNvSpPr/>
            <p:nvPr/>
          </p:nvSpPr>
          <p:spPr>
            <a:xfrm>
              <a:off x="5832900" y="3279578"/>
              <a:ext cx="1284181" cy="416122"/>
            </a:xfrm>
            <a:prstGeom prst="triangle">
              <a:avLst>
                <a:gd name="adj" fmla="val 5260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ctangle 37"/>
          <p:cNvSpPr/>
          <p:nvPr/>
        </p:nvSpPr>
        <p:spPr>
          <a:xfrm>
            <a:off x="-2" y="5067300"/>
            <a:ext cx="5760723" cy="584775"/>
          </a:xfrm>
          <a:prstGeom prst="rect">
            <a:avLst/>
          </a:prstGeom>
        </p:spPr>
        <p:txBody>
          <a:bodyPr wrap="square">
            <a:spAutoFit/>
          </a:bodyPr>
          <a:lstStyle/>
          <a:p>
            <a:r>
              <a:rPr lang="en-US" sz="1600" b="1" i="1" dirty="0">
                <a:solidFill>
                  <a:srgbClr val="FF0000"/>
                </a:solidFill>
              </a:rPr>
              <a:t>Effect of trade on total welfare: </a:t>
            </a:r>
            <a:r>
              <a:rPr lang="en-US" sz="1600" i="1" dirty="0">
                <a:solidFill>
                  <a:srgbClr val="FF0000"/>
                </a:solidFill>
              </a:rPr>
              <a:t>Because of free trade, total welfare in the car market has increased by the area outlined in red.</a:t>
            </a:r>
            <a:endParaRPr lang="en-US" sz="1400" b="1" i="1" dirty="0">
              <a:solidFill>
                <a:srgbClr val="FF0000"/>
              </a:solidFill>
            </a:endParaRPr>
          </a:p>
        </p:txBody>
      </p:sp>
      <p:sp>
        <p:nvSpPr>
          <p:cNvPr id="40" name="TextBox 39"/>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Tree>
    <p:extLst>
      <p:ext uri="{BB962C8B-B14F-4D97-AF65-F5344CB8AC3E}">
        <p14:creationId xmlns:p14="http://schemas.microsoft.com/office/powerpoint/2010/main" val="29900068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
                                            <p:txEl>
                                              <p:pRg st="1" end="1"/>
                                            </p:txEl>
                                          </p:spTgt>
                                        </p:tgtEl>
                                        <p:attrNameLst>
                                          <p:attrName>style.visibility</p:attrName>
                                        </p:attrNameLst>
                                      </p:cBhvr>
                                      <p:to>
                                        <p:strVal val="visible"/>
                                      </p:to>
                                    </p:set>
                                    <p:animEffect transition="in" filter="dissolve">
                                      <p:cBhvr>
                                        <p:cTn id="7" dur="500"/>
                                        <p:tgtEl>
                                          <p:spTgt spid="36">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6">
                                            <p:txEl>
                                              <p:pRg st="2" end="2"/>
                                            </p:txEl>
                                          </p:spTgt>
                                        </p:tgtEl>
                                        <p:attrNameLst>
                                          <p:attrName>style.visibility</p:attrName>
                                        </p:attrNameLst>
                                      </p:cBhvr>
                                      <p:to>
                                        <p:strVal val="visible"/>
                                      </p:to>
                                    </p:set>
                                    <p:animEffect transition="in" filter="dissolve">
                                      <p:cBhvr>
                                        <p:cTn id="10" dur="500"/>
                                        <p:tgtEl>
                                          <p:spTgt spid="3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6">
                                            <p:txEl>
                                              <p:pRg st="4" end="4"/>
                                            </p:txEl>
                                          </p:spTgt>
                                        </p:tgtEl>
                                        <p:attrNameLst>
                                          <p:attrName>style.visibility</p:attrName>
                                        </p:attrNameLst>
                                      </p:cBhvr>
                                      <p:to>
                                        <p:strVal val="visible"/>
                                      </p:to>
                                    </p:set>
                                    <p:animEffect transition="in" filter="dissolve">
                                      <p:cBhvr>
                                        <p:cTn id="15" dur="500"/>
                                        <p:tgtEl>
                                          <p:spTgt spid="36">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6">
                                            <p:txEl>
                                              <p:pRg st="5" end="5"/>
                                            </p:txEl>
                                          </p:spTgt>
                                        </p:tgtEl>
                                        <p:attrNameLst>
                                          <p:attrName>style.visibility</p:attrName>
                                        </p:attrNameLst>
                                      </p:cBhvr>
                                      <p:to>
                                        <p:strVal val="visible"/>
                                      </p:to>
                                    </p:set>
                                    <p:animEffect transition="in" filter="dissolve">
                                      <p:cBhvr>
                                        <p:cTn id="18" dur="500"/>
                                        <p:tgtEl>
                                          <p:spTgt spid="3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5139869"/>
          </a:xfrm>
          <a:prstGeom prst="rect">
            <a:avLst/>
          </a:prstGeom>
          <a:noFill/>
        </p:spPr>
        <p:txBody>
          <a:bodyPr wrap="square" rtlCol="0">
            <a:spAutoFit/>
          </a:bodyPr>
          <a:lstStyle/>
          <a:p>
            <a:r>
              <a:rPr lang="en-US" sz="2400" dirty="0" smtClean="0">
                <a:solidFill>
                  <a:srgbClr val="FF0000"/>
                </a:solidFill>
              </a:rPr>
              <a:t>Introduction to Protectionism</a:t>
            </a:r>
          </a:p>
          <a:p>
            <a:r>
              <a:rPr lang="en-US" sz="1800" dirty="0" smtClean="0"/>
              <a:t>Despite the gains from trade we have explained and illustrated using both PPCs and supply and demand diagrams, almost every country still chooses to engage in </a:t>
            </a:r>
            <a:r>
              <a:rPr lang="en-US" sz="1800" i="1" dirty="0" smtClean="0"/>
              <a:t>protectionism</a:t>
            </a:r>
            <a:r>
              <a:rPr lang="en-US" sz="1800" dirty="0" smtClean="0"/>
              <a:t>. </a:t>
            </a:r>
          </a:p>
          <a:p>
            <a:endParaRPr lang="en-US" sz="1000" dirty="0"/>
          </a:p>
          <a:p>
            <a:r>
              <a:rPr lang="en-US" sz="1800" b="1" dirty="0">
                <a:solidFill>
                  <a:srgbClr val="0000CC"/>
                </a:solidFill>
              </a:rPr>
              <a:t>Protectionism: </a:t>
            </a:r>
            <a:r>
              <a:rPr lang="en-US" sz="1800" dirty="0"/>
              <a:t>The use of tariffs, </a:t>
            </a:r>
            <a:r>
              <a:rPr lang="en-US" sz="1800" dirty="0" smtClean="0"/>
              <a:t>quotas, subsidies </a:t>
            </a:r>
            <a:r>
              <a:rPr lang="en-US" sz="1800" dirty="0"/>
              <a:t>or </a:t>
            </a:r>
            <a:r>
              <a:rPr lang="en-US" sz="1800" dirty="0" smtClean="0"/>
              <a:t>administrative measures aimed </a:t>
            </a:r>
            <a:r>
              <a:rPr lang="en-US" sz="1800" dirty="0"/>
              <a:t>at making domestic producers more competitive with foreign producers by limiting the quantity of imports into the nation.</a:t>
            </a:r>
          </a:p>
          <a:p>
            <a:pPr marL="285750" indent="-285750">
              <a:buFont typeface="Arial" pitchFamily="34" charset="0"/>
              <a:buChar char="•"/>
            </a:pPr>
            <a:r>
              <a:rPr lang="en-US" sz="1600" b="1" dirty="0">
                <a:solidFill>
                  <a:srgbClr val="FF0000"/>
                </a:solidFill>
              </a:rPr>
              <a:t>Tariffs: </a:t>
            </a:r>
            <a:r>
              <a:rPr lang="en-US" sz="1600" dirty="0"/>
              <a:t>Taxes place on imported goods, services or </a:t>
            </a:r>
            <a:r>
              <a:rPr lang="en-US" sz="1600" dirty="0" smtClean="0"/>
              <a:t>resources. A tariff increases the cost of imported goods, reducing their supply and causing the price paid by domestic consumers to rise. Therefore, the domestic quantity supplied is greater than it would be without the tariff.</a:t>
            </a:r>
            <a:endParaRPr lang="en-US" sz="1600" dirty="0"/>
          </a:p>
          <a:p>
            <a:pPr marL="285750" indent="-285750">
              <a:buFont typeface="Arial" pitchFamily="34" charset="0"/>
              <a:buChar char="•"/>
            </a:pPr>
            <a:r>
              <a:rPr lang="en-US" sz="1600" b="1" dirty="0">
                <a:solidFill>
                  <a:srgbClr val="FF0000"/>
                </a:solidFill>
              </a:rPr>
              <a:t>Quotas: </a:t>
            </a:r>
            <a:r>
              <a:rPr lang="en-US" sz="1600" dirty="0"/>
              <a:t>A physical limit on the quantity of a good, service or resource that may be </a:t>
            </a:r>
            <a:r>
              <a:rPr lang="en-US" sz="1600" dirty="0" smtClean="0"/>
              <a:t>imported. A quota on a particular good will result in a shortage of imports in the short-run, which drives up the domestic price and leads domestic producers to increase their quantity supplied. </a:t>
            </a:r>
            <a:endParaRPr lang="en-US" sz="1600" b="1" dirty="0" smtClean="0"/>
          </a:p>
          <a:p>
            <a:pPr marL="285750" indent="-285750">
              <a:buFont typeface="Arial" pitchFamily="34" charset="0"/>
              <a:buChar char="•"/>
            </a:pPr>
            <a:r>
              <a:rPr lang="en-US" sz="1600" b="1" dirty="0" smtClean="0">
                <a:solidFill>
                  <a:srgbClr val="FF0000"/>
                </a:solidFill>
              </a:rPr>
              <a:t>Protective subsidies: </a:t>
            </a:r>
            <a:r>
              <a:rPr lang="en-US" sz="1600" dirty="0" smtClean="0"/>
              <a:t>Payments from the government to domestic producers meant to either increase domestic consumption of their goods or to promote the export of their goods to the rest of the world. The subsidy increases the domestic supply of a good and therefore increases the quantity consumed by domestic consumers. </a:t>
            </a:r>
            <a:endParaRPr lang="en-US" sz="1600" b="1" dirty="0"/>
          </a:p>
          <a:p>
            <a:pPr algn="ctr"/>
            <a:r>
              <a:rPr lang="en-US" sz="1800" i="1" dirty="0" smtClean="0">
                <a:solidFill>
                  <a:srgbClr val="FF0000"/>
                </a:solidFill>
              </a:rPr>
              <a:t>All forms of protectionism lead to a misallocation of society’s resources and ultimately reduce total welfare. However, there are several arguments for protectionism that must be evaluated </a:t>
            </a:r>
            <a:endParaRPr lang="en-US" sz="1800" i="1" dirty="0">
              <a:solidFill>
                <a:srgbClr val="FF0000"/>
              </a:solidFill>
            </a:endParaRPr>
          </a:p>
        </p:txBody>
      </p:sp>
      <p:sp>
        <p:nvSpPr>
          <p:cNvPr id="3" name="TextBox 2"/>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Protectionism</a:t>
            </a:r>
            <a:endParaRPr lang="en-US" sz="1400" i="1" dirty="0" smtClean="0">
              <a:latin typeface="Lucida Sans - 18"/>
            </a:endParaRPr>
          </a:p>
        </p:txBody>
      </p:sp>
    </p:spTree>
    <p:extLst>
      <p:ext uri="{BB962C8B-B14F-4D97-AF65-F5344CB8AC3E}">
        <p14:creationId xmlns:p14="http://schemas.microsoft.com/office/powerpoint/2010/main" val="41922638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Effect transition="in" filter="dissolve">
                                      <p:cBhvr>
                                        <p:cTn id="7" dur="500"/>
                                        <p:tgtEl>
                                          <p:spTgt spid="8">
                                            <p:txEl>
                                              <p:pRg st="4" end="4"/>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8">
                                            <p:txEl>
                                              <p:pRg st="5" end="5"/>
                                            </p:txEl>
                                          </p:spTgt>
                                        </p:tgtEl>
                                        <p:attrNameLst>
                                          <p:attrName>style.visibility</p:attrName>
                                        </p:attrNameLst>
                                      </p:cBhvr>
                                      <p:to>
                                        <p:strVal val="visible"/>
                                      </p:to>
                                    </p:set>
                                    <p:animEffect transition="in" filter="dissolve">
                                      <p:cBhvr>
                                        <p:cTn id="10" dur="500"/>
                                        <p:tgtEl>
                                          <p:spTgt spid="8">
                                            <p:txEl>
                                              <p:pRg st="5" end="5"/>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8">
                                            <p:txEl>
                                              <p:pRg st="6" end="6"/>
                                            </p:txEl>
                                          </p:spTgt>
                                        </p:tgtEl>
                                        <p:attrNameLst>
                                          <p:attrName>style.visibility</p:attrName>
                                        </p:attrNameLst>
                                      </p:cBhvr>
                                      <p:to>
                                        <p:strVal val="visible"/>
                                      </p:to>
                                    </p:set>
                                    <p:animEffect transition="in" filter="dissolve">
                                      <p:cBhvr>
                                        <p:cTn id="13"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015663"/>
          </a:xfrm>
          <a:prstGeom prst="rect">
            <a:avLst/>
          </a:prstGeom>
          <a:noFill/>
        </p:spPr>
        <p:txBody>
          <a:bodyPr wrap="square" rtlCol="0">
            <a:spAutoFit/>
          </a:bodyPr>
          <a:lstStyle/>
          <a:p>
            <a:r>
              <a:rPr lang="en-US" sz="2400" dirty="0" smtClean="0">
                <a:solidFill>
                  <a:srgbClr val="FF0000"/>
                </a:solidFill>
              </a:rPr>
              <a:t>Protectionist Tariffs</a:t>
            </a:r>
          </a:p>
          <a:p>
            <a:r>
              <a:rPr lang="en-US" sz="1800" dirty="0" smtClean="0"/>
              <a:t>A tariff on an imported good reduces its supply and drives the price up for domestic consumers and producers. Consider the market for cars in the United States once again. </a:t>
            </a:r>
          </a:p>
        </p:txBody>
      </p:sp>
      <p:grpSp>
        <p:nvGrpSpPr>
          <p:cNvPr id="6" name="Group 5"/>
          <p:cNvGrpSpPr/>
          <p:nvPr/>
        </p:nvGrpSpPr>
        <p:grpSpPr>
          <a:xfrm>
            <a:off x="3429000" y="1638300"/>
            <a:ext cx="5714998" cy="4041577"/>
            <a:chOff x="3429000" y="1638300"/>
            <a:chExt cx="5714998" cy="4041577"/>
          </a:xfrm>
        </p:grpSpPr>
        <p:grpSp>
          <p:nvGrpSpPr>
            <p:cNvPr id="32" name="Group 31"/>
            <p:cNvGrpSpPr/>
            <p:nvPr/>
          </p:nvGrpSpPr>
          <p:grpSpPr>
            <a:xfrm>
              <a:off x="3429000" y="1638300"/>
              <a:ext cx="5714998" cy="4041577"/>
              <a:chOff x="3581401" y="1485900"/>
              <a:chExt cx="5714998" cy="4041577"/>
            </a:xfrm>
          </p:grpSpPr>
          <p:grpSp>
            <p:nvGrpSpPr>
              <p:cNvPr id="33" name="Group 32"/>
              <p:cNvGrpSpPr/>
              <p:nvPr/>
            </p:nvGrpSpPr>
            <p:grpSpPr>
              <a:xfrm>
                <a:off x="3581401" y="1485900"/>
                <a:ext cx="5714998" cy="4041577"/>
                <a:chOff x="3941238" y="812800"/>
                <a:chExt cx="6349998" cy="5388769"/>
              </a:xfrm>
            </p:grpSpPr>
            <p:cxnSp>
              <p:nvCxnSpPr>
                <p:cNvPr id="59" name="Straight Connector 58"/>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786885" y="1451355"/>
                  <a:ext cx="4196080" cy="352704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422900" y="1016000"/>
                  <a:ext cx="3657600" cy="410369"/>
                </a:xfrm>
                <a:prstGeom prst="rect">
                  <a:avLst/>
                </a:prstGeom>
                <a:noFill/>
              </p:spPr>
              <p:txBody>
                <a:bodyPr vert="horz" rtlCol="0">
                  <a:spAutoFit/>
                </a:bodyPr>
                <a:lstStyle/>
                <a:p>
                  <a:r>
                    <a:rPr lang="en-US" sz="1400" b="1">
                      <a:solidFill>
                        <a:srgbClr val="FF6820"/>
                      </a:solidFill>
                    </a:rPr>
                    <a:t>US Automobile Market (with trade)</a:t>
                  </a:r>
                </a:p>
              </p:txBody>
            </p:sp>
            <p:sp>
              <p:nvSpPr>
                <p:cNvPr id="64" name="TextBox 63"/>
                <p:cNvSpPr txBox="1"/>
                <p:nvPr/>
              </p:nvSpPr>
              <p:spPr>
                <a:xfrm>
                  <a:off x="4364567" y="812800"/>
                  <a:ext cx="584200" cy="410369"/>
                </a:xfrm>
                <a:prstGeom prst="rect">
                  <a:avLst/>
                </a:prstGeom>
                <a:noFill/>
              </p:spPr>
              <p:txBody>
                <a:bodyPr vert="horz" rtlCol="0">
                  <a:spAutoFit/>
                </a:bodyPr>
                <a:lstStyle/>
                <a:p>
                  <a:r>
                    <a:rPr lang="en-US" sz="1400" dirty="0">
                      <a:solidFill>
                        <a:srgbClr val="000000"/>
                      </a:solidFill>
                    </a:rPr>
                    <a:t>P</a:t>
                  </a:r>
                </a:p>
              </p:txBody>
            </p:sp>
            <p:sp>
              <p:nvSpPr>
                <p:cNvPr id="65" name="TextBox 64"/>
                <p:cNvSpPr txBox="1"/>
                <p:nvPr/>
              </p:nvSpPr>
              <p:spPr>
                <a:xfrm>
                  <a:off x="9474200" y="4978399"/>
                  <a:ext cx="584200" cy="410369"/>
                </a:xfrm>
                <a:prstGeom prst="rect">
                  <a:avLst/>
                </a:prstGeom>
                <a:noFill/>
              </p:spPr>
              <p:txBody>
                <a:bodyPr vert="horz" rtlCol="0">
                  <a:spAutoFit/>
                </a:bodyPr>
                <a:lstStyle/>
                <a:p>
                  <a:r>
                    <a:rPr lang="en-US" sz="1400">
                      <a:solidFill>
                        <a:srgbClr val="000000"/>
                      </a:solidFill>
                    </a:rPr>
                    <a:t>Q</a:t>
                  </a:r>
                </a:p>
              </p:txBody>
            </p:sp>
            <p:sp>
              <p:nvSpPr>
                <p:cNvPr id="66" name="TextBox 65"/>
                <p:cNvSpPr txBox="1"/>
                <p:nvPr/>
              </p:nvSpPr>
              <p:spPr>
                <a:xfrm>
                  <a:off x="9017000" y="1333500"/>
                  <a:ext cx="6350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a:t>
                  </a:r>
                </a:p>
              </p:txBody>
            </p:sp>
            <p:sp>
              <p:nvSpPr>
                <p:cNvPr id="67" name="TextBox 66"/>
                <p:cNvSpPr txBox="1"/>
                <p:nvPr/>
              </p:nvSpPr>
              <p:spPr>
                <a:xfrm>
                  <a:off x="9207500" y="4533901"/>
                  <a:ext cx="5334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68" name="TextBox 67"/>
                <p:cNvSpPr txBox="1"/>
                <p:nvPr/>
              </p:nvSpPr>
              <p:spPr>
                <a:xfrm>
                  <a:off x="4381500" y="2870200"/>
                  <a:ext cx="584200" cy="410369"/>
                </a:xfrm>
                <a:prstGeom prst="rect">
                  <a:avLst/>
                </a:prstGeom>
                <a:noFill/>
              </p:spPr>
              <p:txBody>
                <a:bodyPr vert="horz" rtlCol="0">
                  <a:spAutoFit/>
                </a:bodyPr>
                <a:lstStyle/>
                <a:p>
                  <a:r>
                    <a:rPr lang="en-US" sz="1400" smtClean="0">
                      <a:solidFill>
                        <a:schemeClr val="bg1">
                          <a:lumMod val="50000"/>
                        </a:schemeClr>
                      </a:solidFill>
                    </a:rPr>
                    <a:t>P</a:t>
                  </a:r>
                  <a:r>
                    <a:rPr lang="en-US" sz="1400" baseline="-25000">
                      <a:solidFill>
                        <a:schemeClr val="bg1">
                          <a:lumMod val="50000"/>
                        </a:schemeClr>
                      </a:solidFill>
                    </a:rPr>
                    <a:t>d</a:t>
                  </a:r>
                </a:p>
              </p:txBody>
            </p:sp>
            <p:sp>
              <p:nvSpPr>
                <p:cNvPr id="69" name="TextBox 68"/>
                <p:cNvSpPr txBox="1"/>
                <p:nvPr/>
              </p:nvSpPr>
              <p:spPr>
                <a:xfrm>
                  <a:off x="6972300" y="5029200"/>
                  <a:ext cx="711200" cy="410369"/>
                </a:xfrm>
                <a:prstGeom prst="rect">
                  <a:avLst/>
                </a:prstGeom>
                <a:noFill/>
              </p:spPr>
              <p:txBody>
                <a:bodyPr vert="horz" rtlCol="0">
                  <a:spAutoFit/>
                </a:bodyPr>
                <a:lstStyle/>
                <a:p>
                  <a:r>
                    <a:rPr lang="en-US" sz="1400">
                      <a:solidFill>
                        <a:schemeClr val="bg1">
                          <a:lumMod val="50000"/>
                        </a:schemeClr>
                      </a:solidFill>
                    </a:rPr>
                    <a:t>Q</a:t>
                  </a:r>
                  <a:r>
                    <a:rPr lang="en-US" sz="1400" baseline="-25000">
                      <a:solidFill>
                        <a:schemeClr val="bg1">
                          <a:lumMod val="50000"/>
                        </a:schemeClr>
                      </a:solidFill>
                    </a:rPr>
                    <a:t>e</a:t>
                  </a:r>
                </a:p>
              </p:txBody>
            </p:sp>
            <p:sp>
              <p:nvSpPr>
                <p:cNvPr id="70" name="TextBox 69"/>
                <p:cNvSpPr txBox="1"/>
                <p:nvPr/>
              </p:nvSpPr>
              <p:spPr>
                <a:xfrm>
                  <a:off x="4381500" y="3606798"/>
                  <a:ext cx="609600" cy="410369"/>
                </a:xfrm>
                <a:prstGeom prst="rect">
                  <a:avLst/>
                </a:prstGeom>
                <a:noFill/>
              </p:spPr>
              <p:txBody>
                <a:bodyPr vert="horz" rtlCol="0">
                  <a:spAutoFit/>
                </a:bodyPr>
                <a:lstStyle/>
                <a:p>
                  <a:r>
                    <a:rPr lang="en-US" sz="1400" dirty="0" smtClean="0">
                      <a:solidFill>
                        <a:schemeClr val="bg1">
                          <a:lumMod val="50000"/>
                        </a:schemeClr>
                      </a:solidFill>
                    </a:rPr>
                    <a:t>P</a:t>
                  </a:r>
                  <a:r>
                    <a:rPr lang="en-US" sz="1400" baseline="-25000" dirty="0">
                      <a:solidFill>
                        <a:schemeClr val="bg1">
                          <a:lumMod val="50000"/>
                        </a:schemeClr>
                      </a:solidFill>
                    </a:rPr>
                    <a:t>w</a:t>
                  </a:r>
                </a:p>
              </p:txBody>
            </p:sp>
            <p:sp>
              <p:nvSpPr>
                <p:cNvPr id="71" name="TextBox 70"/>
                <p:cNvSpPr txBox="1"/>
                <p:nvPr/>
              </p:nvSpPr>
              <p:spPr>
                <a:xfrm>
                  <a:off x="7937500" y="4978400"/>
                  <a:ext cx="635000" cy="410369"/>
                </a:xfrm>
                <a:prstGeom prst="rect">
                  <a:avLst/>
                </a:prstGeom>
                <a:noFill/>
              </p:spPr>
              <p:txBody>
                <a:bodyPr vert="horz" rtlCol="0">
                  <a:spAutoFit/>
                </a:bodyPr>
                <a:lstStyle/>
                <a:p>
                  <a:r>
                    <a:rPr lang="en-US" sz="1400" dirty="0" smtClean="0">
                      <a:solidFill>
                        <a:schemeClr val="bg1">
                          <a:lumMod val="50000"/>
                        </a:schemeClr>
                      </a:solidFill>
                    </a:rPr>
                    <a:t>Q</a:t>
                  </a:r>
                  <a:r>
                    <a:rPr lang="en-US" sz="1400" baseline="-25000" dirty="0">
                      <a:solidFill>
                        <a:schemeClr val="bg1">
                          <a:lumMod val="50000"/>
                        </a:schemeClr>
                      </a:solidFill>
                    </a:rPr>
                    <a:t>3</a:t>
                  </a:r>
                </a:p>
              </p:txBody>
            </p:sp>
            <p:sp>
              <p:nvSpPr>
                <p:cNvPr id="72" name="TextBox 71"/>
                <p:cNvSpPr txBox="1"/>
                <p:nvPr/>
              </p:nvSpPr>
              <p:spPr>
                <a:xfrm>
                  <a:off x="6032500" y="5016500"/>
                  <a:ext cx="660400" cy="410369"/>
                </a:xfrm>
                <a:prstGeom prst="rect">
                  <a:avLst/>
                </a:prstGeom>
                <a:noFill/>
              </p:spPr>
              <p:txBody>
                <a:bodyPr vert="horz" rtlCol="0">
                  <a:spAutoFit/>
                </a:bodyPr>
                <a:lstStyle/>
                <a:p>
                  <a:r>
                    <a:rPr lang="en-US" sz="1400" dirty="0">
                      <a:solidFill>
                        <a:schemeClr val="bg1">
                          <a:lumMod val="50000"/>
                        </a:schemeClr>
                      </a:solidFill>
                    </a:rPr>
                    <a:t>Q</a:t>
                  </a:r>
                  <a:r>
                    <a:rPr lang="en-US" sz="1400" baseline="-25000" dirty="0">
                      <a:solidFill>
                        <a:schemeClr val="bg1">
                          <a:lumMod val="50000"/>
                        </a:schemeClr>
                      </a:solidFill>
                    </a:rPr>
                    <a:t>1</a:t>
                  </a:r>
                </a:p>
              </p:txBody>
            </p:sp>
            <p:cxnSp>
              <p:nvCxnSpPr>
                <p:cNvPr id="73" name="Straight Connector 72"/>
                <p:cNvCxnSpPr/>
                <p:nvPr/>
              </p:nvCxnSpPr>
              <p:spPr>
                <a:xfrm>
                  <a:off x="4775072" y="3734308"/>
                  <a:ext cx="4372992" cy="0"/>
                </a:xfrm>
                <a:prstGeom prst="line">
                  <a:avLst/>
                </a:prstGeom>
                <a:ln w="38100" cap="flat" cmpd="sng" algn="ctr">
                  <a:solidFill>
                    <a:schemeClr val="accent4">
                      <a:lumMod val="60000"/>
                      <a:lumOff val="4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9207500" y="3606798"/>
                  <a:ext cx="914400" cy="410369"/>
                </a:xfrm>
                <a:prstGeom prst="rect">
                  <a:avLst/>
                </a:prstGeom>
                <a:noFill/>
              </p:spPr>
              <p:txBody>
                <a:bodyPr vert="horz" rtlCol="0">
                  <a:spAutoFit/>
                </a:bodyPr>
                <a:lstStyle/>
                <a:p>
                  <a:r>
                    <a:rPr lang="en-US" sz="1400" dirty="0" err="1" smtClean="0">
                      <a:solidFill>
                        <a:srgbClr val="000000"/>
                      </a:solidFill>
                    </a:rPr>
                    <a:t>S</a:t>
                  </a:r>
                  <a:r>
                    <a:rPr lang="en-US" sz="1400" baseline="-25000" dirty="0" err="1">
                      <a:solidFill>
                        <a:srgbClr val="000000"/>
                      </a:solidFill>
                    </a:rPr>
                    <a:t>world</a:t>
                  </a:r>
                  <a:endParaRPr lang="en-US" sz="1400" baseline="-25000" dirty="0">
                    <a:solidFill>
                      <a:srgbClr val="000000"/>
                    </a:solidFill>
                  </a:endParaRPr>
                </a:p>
              </p:txBody>
            </p:sp>
            <p:cxnSp>
              <p:nvCxnSpPr>
                <p:cNvPr id="75" name="Straight Connector 74"/>
                <p:cNvCxnSpPr/>
                <p:nvPr/>
              </p:nvCxnSpPr>
              <p:spPr>
                <a:xfrm>
                  <a:off x="4786884" y="2992882"/>
                  <a:ext cx="2369184" cy="0"/>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191375" y="2992882"/>
                  <a:ext cx="0" cy="1976882"/>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260210" y="3734308"/>
                  <a:ext cx="0" cy="1223771"/>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098917" y="3722496"/>
                  <a:ext cx="0" cy="1247268"/>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4686301" y="5791200"/>
                  <a:ext cx="4933187" cy="410369"/>
                </a:xfrm>
                <a:prstGeom prst="rect">
                  <a:avLst/>
                </a:prstGeom>
                <a:noFill/>
              </p:spPr>
              <p:txBody>
                <a:bodyPr vert="horz" wrap="square" rtlCol="0">
                  <a:spAutoFit/>
                </a:bodyPr>
                <a:lstStyle/>
                <a:p>
                  <a:pPr algn="ctr"/>
                  <a:r>
                    <a:rPr lang="en-US" sz="1400" dirty="0" smtClean="0">
                      <a:solidFill>
                        <a:srgbClr val="000000"/>
                      </a:solidFill>
                    </a:rPr>
                    <a:t>Q</a:t>
                  </a:r>
                  <a:r>
                    <a:rPr lang="en-US" sz="1400" baseline="-25000" dirty="0" smtClean="0">
                      <a:solidFill>
                        <a:srgbClr val="000000"/>
                      </a:solidFill>
                    </a:rPr>
                    <a:t>2</a:t>
                  </a:r>
                  <a:r>
                    <a:rPr lang="en-US" sz="1400" dirty="0" smtClean="0">
                      <a:solidFill>
                        <a:srgbClr val="000000"/>
                      </a:solidFill>
                    </a:rPr>
                    <a:t>-Q</a:t>
                  </a:r>
                  <a:r>
                    <a:rPr lang="en-US" sz="1400" baseline="-25000" dirty="0">
                      <a:solidFill>
                        <a:srgbClr val="000000"/>
                      </a:solidFill>
                    </a:rPr>
                    <a:t>4</a:t>
                  </a:r>
                  <a:r>
                    <a:rPr lang="en-US" sz="1400" dirty="0" smtClean="0">
                      <a:solidFill>
                        <a:srgbClr val="000000"/>
                      </a:solidFill>
                    </a:rPr>
                    <a:t>= The number of imported cars after the tariff</a:t>
                  </a:r>
                  <a:endParaRPr lang="en-US" sz="1400" baseline="-25000" dirty="0">
                    <a:solidFill>
                      <a:srgbClr val="000000"/>
                    </a:solidFill>
                  </a:endParaRPr>
                </a:p>
              </p:txBody>
            </p:sp>
            <p:cxnSp>
              <p:nvCxnSpPr>
                <p:cNvPr id="80" name="Straight Connector 79"/>
                <p:cNvCxnSpPr/>
                <p:nvPr/>
              </p:nvCxnSpPr>
              <p:spPr>
                <a:xfrm>
                  <a:off x="4787899" y="3352800"/>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3941238" y="3149600"/>
                  <a:ext cx="863599" cy="410369"/>
                </a:xfrm>
                <a:prstGeom prst="rect">
                  <a:avLst/>
                </a:prstGeom>
                <a:noFill/>
              </p:spPr>
              <p:txBody>
                <a:bodyPr vert="horz" wrap="square" rtlCol="0">
                  <a:spAutoFit/>
                </a:bodyPr>
                <a:lstStyle/>
                <a:p>
                  <a:r>
                    <a:rPr lang="en-US" sz="1400" dirty="0" smtClean="0">
                      <a:solidFill>
                        <a:srgbClr val="000000"/>
                      </a:solidFill>
                    </a:rPr>
                    <a:t>P</a:t>
                  </a:r>
                  <a:r>
                    <a:rPr lang="en-US" sz="1400" baseline="-25000" dirty="0" smtClean="0">
                      <a:solidFill>
                        <a:srgbClr val="000000"/>
                      </a:solidFill>
                    </a:rPr>
                    <a:t>w+2000</a:t>
                  </a:r>
                  <a:endParaRPr lang="en-US" sz="1400" baseline="-25000" dirty="0">
                    <a:solidFill>
                      <a:srgbClr val="000000"/>
                    </a:solidFill>
                  </a:endParaRPr>
                </a:p>
              </p:txBody>
            </p:sp>
            <p:sp>
              <p:nvSpPr>
                <p:cNvPr id="82" name="TextBox 81"/>
                <p:cNvSpPr txBox="1"/>
                <p:nvPr/>
              </p:nvSpPr>
              <p:spPr>
                <a:xfrm>
                  <a:off x="9105903" y="3149600"/>
                  <a:ext cx="1185333" cy="410369"/>
                </a:xfrm>
                <a:prstGeom prst="rect">
                  <a:avLst/>
                </a:prstGeom>
                <a:noFill/>
              </p:spPr>
              <p:txBody>
                <a:bodyPr vert="horz" wrap="square" rtlCol="0">
                  <a:spAutoFit/>
                </a:bodyPr>
                <a:lstStyle/>
                <a:p>
                  <a:r>
                    <a:rPr lang="en-US" sz="1400" dirty="0" err="1" smtClean="0">
                      <a:solidFill>
                        <a:srgbClr val="000000"/>
                      </a:solidFill>
                    </a:rPr>
                    <a:t>S</a:t>
                  </a:r>
                  <a:r>
                    <a:rPr lang="en-US" sz="1400" baseline="-25000" dirty="0" err="1" smtClean="0">
                      <a:solidFill>
                        <a:srgbClr val="000000"/>
                      </a:solidFill>
                    </a:rPr>
                    <a:t>world</a:t>
                  </a:r>
                  <a:r>
                    <a:rPr lang="en-US" sz="1400" baseline="-25000" dirty="0" smtClean="0">
                      <a:solidFill>
                        <a:srgbClr val="000000"/>
                      </a:solidFill>
                    </a:rPr>
                    <a:t> w/tariff</a:t>
                  </a:r>
                  <a:r>
                    <a:rPr lang="en-US" sz="1400" dirty="0" smtClean="0">
                      <a:solidFill>
                        <a:srgbClr val="000000"/>
                      </a:solidFill>
                    </a:rPr>
                    <a:t> </a:t>
                  </a:r>
                  <a:endParaRPr lang="en-US" sz="1400" baseline="-25000" dirty="0">
                    <a:solidFill>
                      <a:srgbClr val="000000"/>
                    </a:solidFill>
                  </a:endParaRPr>
                </a:p>
              </p:txBody>
            </p:sp>
            <p:sp>
              <p:nvSpPr>
                <p:cNvPr id="83" name="TextBox 82"/>
                <p:cNvSpPr txBox="1"/>
                <p:nvPr/>
              </p:nvSpPr>
              <p:spPr>
                <a:xfrm>
                  <a:off x="5228170" y="3333455"/>
                  <a:ext cx="1927897" cy="410369"/>
                </a:xfrm>
                <a:prstGeom prst="rect">
                  <a:avLst/>
                </a:prstGeom>
                <a:noFill/>
              </p:spPr>
              <p:txBody>
                <a:bodyPr vert="horz" wrap="square" rtlCol="0">
                  <a:spAutoFit/>
                </a:bodyPr>
                <a:lstStyle/>
                <a:p>
                  <a:r>
                    <a:rPr lang="en-US" sz="1400" dirty="0" smtClean="0">
                      <a:solidFill>
                        <a:srgbClr val="000000"/>
                      </a:solidFill>
                    </a:rPr>
                    <a:t>+$2,000</a:t>
                  </a:r>
                  <a:endParaRPr lang="en-US" sz="1400" baseline="-25000" dirty="0">
                    <a:solidFill>
                      <a:srgbClr val="000000"/>
                    </a:solidFill>
                  </a:endParaRPr>
                </a:p>
              </p:txBody>
            </p:sp>
            <p:cxnSp>
              <p:nvCxnSpPr>
                <p:cNvPr id="84" name="Straight Connector 83"/>
                <p:cNvCxnSpPr/>
                <p:nvPr/>
              </p:nvCxnSpPr>
              <p:spPr>
                <a:xfrm>
                  <a:off x="7680698" y="3393533"/>
                  <a:ext cx="2802" cy="156454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650571" y="3413855"/>
                  <a:ext cx="2802" cy="156454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6481238" y="4978400"/>
                  <a:ext cx="660400" cy="410369"/>
                </a:xfrm>
                <a:prstGeom prst="rect">
                  <a:avLst/>
                </a:prstGeom>
                <a:noFill/>
              </p:spPr>
              <p:txBody>
                <a:bodyPr vert="horz" rtlCol="0">
                  <a:spAutoFit/>
                </a:bodyPr>
                <a:lstStyle/>
                <a:p>
                  <a:r>
                    <a:rPr lang="en-US" sz="1400" b="1" dirty="0" smtClean="0"/>
                    <a:t>Q</a:t>
                  </a:r>
                  <a:r>
                    <a:rPr lang="en-US" sz="1400" b="1" baseline="-25000" dirty="0" smtClean="0"/>
                    <a:t>2</a:t>
                  </a:r>
                  <a:endParaRPr lang="en-US" sz="1400" b="1" baseline="-25000" dirty="0"/>
                </a:p>
              </p:txBody>
            </p:sp>
            <p:sp>
              <p:nvSpPr>
                <p:cNvPr id="87" name="TextBox 86"/>
                <p:cNvSpPr txBox="1"/>
                <p:nvPr/>
              </p:nvSpPr>
              <p:spPr>
                <a:xfrm>
                  <a:off x="7514171" y="4974430"/>
                  <a:ext cx="660400" cy="410369"/>
                </a:xfrm>
                <a:prstGeom prst="rect">
                  <a:avLst/>
                </a:prstGeom>
                <a:noFill/>
              </p:spPr>
              <p:txBody>
                <a:bodyPr vert="horz" rtlCol="0">
                  <a:spAutoFit/>
                </a:bodyPr>
                <a:lstStyle/>
                <a:p>
                  <a:r>
                    <a:rPr lang="en-US" sz="1400" b="1" dirty="0" smtClean="0"/>
                    <a:t>Q</a:t>
                  </a:r>
                  <a:r>
                    <a:rPr lang="en-US" sz="1400" b="1" baseline="-25000" dirty="0"/>
                    <a:t>4</a:t>
                  </a:r>
                </a:p>
              </p:txBody>
            </p:sp>
          </p:grpSp>
          <p:sp>
            <p:nvSpPr>
              <p:cNvPr id="34" name="Right Brace 33"/>
              <p:cNvSpPr/>
              <p:nvPr/>
            </p:nvSpPr>
            <p:spPr>
              <a:xfrm rot="5400000">
                <a:off x="6347995" y="4618260"/>
                <a:ext cx="273248" cy="929636"/>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cxnSp>
          <p:nvCxnSpPr>
            <p:cNvPr id="3" name="Straight Arrow Connector 2"/>
            <p:cNvCxnSpPr/>
            <p:nvPr/>
          </p:nvCxnSpPr>
          <p:spPr>
            <a:xfrm flipV="1">
              <a:off x="4572000" y="3544788"/>
              <a:ext cx="0" cy="275784"/>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 name="Rectangle 4"/>
          <p:cNvSpPr/>
          <p:nvPr/>
        </p:nvSpPr>
        <p:spPr>
          <a:xfrm>
            <a:off x="0" y="1651844"/>
            <a:ext cx="3809996" cy="3785652"/>
          </a:xfrm>
          <a:prstGeom prst="rect">
            <a:avLst/>
          </a:prstGeom>
        </p:spPr>
        <p:txBody>
          <a:bodyPr wrap="square">
            <a:spAutoFit/>
          </a:bodyPr>
          <a:lstStyle/>
          <a:p>
            <a:r>
              <a:rPr lang="en-US" sz="1600" b="1" dirty="0">
                <a:solidFill>
                  <a:srgbClr val="0000CC"/>
                </a:solidFill>
              </a:rPr>
              <a:t>Assume the US government places a tariff of $2,000 on all imported cars</a:t>
            </a:r>
            <a:r>
              <a:rPr lang="en-US" sz="1600" b="1" dirty="0" smtClean="0">
                <a:solidFill>
                  <a:srgbClr val="0000CC"/>
                </a:solidFill>
              </a:rPr>
              <a:t>.</a:t>
            </a:r>
          </a:p>
          <a:p>
            <a:pPr marL="285750" indent="-285750">
              <a:buFont typeface="Arial" pitchFamily="34" charset="0"/>
              <a:buChar char="•"/>
            </a:pPr>
            <a:r>
              <a:rPr lang="en-US" sz="1600" dirty="0" smtClean="0"/>
              <a:t>The world supply shifts </a:t>
            </a:r>
            <a:r>
              <a:rPr lang="en-US" sz="1600" i="1" dirty="0" smtClean="0"/>
              <a:t>up</a:t>
            </a:r>
            <a:r>
              <a:rPr lang="en-US" sz="1600" dirty="0"/>
              <a:t> </a:t>
            </a:r>
            <a:r>
              <a:rPr lang="en-US" sz="1600" dirty="0" smtClean="0"/>
              <a:t>by the amount of the tariff. All cars now cost $2000 more</a:t>
            </a:r>
          </a:p>
          <a:p>
            <a:pPr marL="285750" indent="-285750">
              <a:buFont typeface="Arial" pitchFamily="34" charset="0"/>
              <a:buChar char="•"/>
            </a:pPr>
            <a:r>
              <a:rPr lang="en-US" sz="1600" dirty="0" smtClean="0"/>
              <a:t>The domestic quantity supplied increases from Q1 to Q2</a:t>
            </a:r>
          </a:p>
          <a:p>
            <a:pPr marL="285750" indent="-285750">
              <a:buFont typeface="Arial" pitchFamily="34" charset="0"/>
              <a:buChar char="•"/>
            </a:pPr>
            <a:r>
              <a:rPr lang="en-US" sz="1600" dirty="0" smtClean="0"/>
              <a:t>The domestic quantity demanded decreases from Q3 to Q4</a:t>
            </a:r>
          </a:p>
          <a:p>
            <a:pPr marL="285750" indent="-285750">
              <a:buFont typeface="Arial" pitchFamily="34" charset="0"/>
              <a:buChar char="•"/>
            </a:pPr>
            <a:r>
              <a:rPr lang="en-US" sz="1600" dirty="0" smtClean="0"/>
              <a:t>The quantity of cars imported decreases from Q1-Q3 to Q2-Q4</a:t>
            </a:r>
          </a:p>
          <a:p>
            <a:pPr marL="285750" indent="-285750">
              <a:buFont typeface="Arial" pitchFamily="34" charset="0"/>
              <a:buChar char="•"/>
            </a:pPr>
            <a:endParaRPr lang="en-US" sz="1600" dirty="0"/>
          </a:p>
          <a:p>
            <a:pPr algn="ctr"/>
            <a:r>
              <a:rPr lang="en-US" sz="1600" i="1" dirty="0" smtClean="0">
                <a:solidFill>
                  <a:srgbClr val="FF0000"/>
                </a:solidFill>
              </a:rPr>
              <a:t>The tariff leads to more cars being produced domestically, but fewer consumed and higher prices for consumers!</a:t>
            </a:r>
            <a:endParaRPr lang="en-US" sz="1600" i="1" dirty="0">
              <a:solidFill>
                <a:srgbClr val="FF0000"/>
              </a:solidFill>
            </a:endParaRPr>
          </a:p>
        </p:txBody>
      </p:sp>
      <p:sp>
        <p:nvSpPr>
          <p:cNvPr id="88" name="TextBox 87"/>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Tariffs</a:t>
            </a:r>
            <a:endParaRPr lang="en-US" sz="1400" i="1" dirty="0" smtClean="0">
              <a:latin typeface="Lucida Sans - 18"/>
            </a:endParaRPr>
          </a:p>
        </p:txBody>
      </p:sp>
    </p:spTree>
    <p:extLst>
      <p:ext uri="{BB962C8B-B14F-4D97-AF65-F5344CB8AC3E}">
        <p14:creationId xmlns:p14="http://schemas.microsoft.com/office/powerpoint/2010/main" val="31540233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checkerboard(across)">
                                      <p:cBhvr>
                                        <p:cTn id="7" dur="500"/>
                                        <p:tgtEl>
                                          <p:spTgt spid="5">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checkerboard(across)">
                                      <p:cBhvr>
                                        <p:cTn id="10" dur="500"/>
                                        <p:tgtEl>
                                          <p:spTgt spid="5">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checkerboard(across)">
                                      <p:cBhvr>
                                        <p:cTn id="13" dur="500"/>
                                        <p:tgtEl>
                                          <p:spTgt spid="5">
                                            <p:txEl>
                                              <p:pRg st="3" end="3"/>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checkerboard(across)">
                                      <p:cBhvr>
                                        <p:cTn id="16" dur="500"/>
                                        <p:tgtEl>
                                          <p:spTgt spid="5">
                                            <p:txEl>
                                              <p:pRg st="4" end="4"/>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checkerboard(across)">
                                      <p:cBhvr>
                                        <p:cTn id="1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292662"/>
          </a:xfrm>
          <a:prstGeom prst="rect">
            <a:avLst/>
          </a:prstGeom>
          <a:noFill/>
        </p:spPr>
        <p:txBody>
          <a:bodyPr wrap="square" rtlCol="0">
            <a:spAutoFit/>
          </a:bodyPr>
          <a:lstStyle/>
          <a:p>
            <a:r>
              <a:rPr lang="en-US" sz="2400" dirty="0" smtClean="0">
                <a:solidFill>
                  <a:srgbClr val="FF0000"/>
                </a:solidFill>
              </a:rPr>
              <a:t>Protectionist Tariffs</a:t>
            </a:r>
          </a:p>
          <a:p>
            <a:r>
              <a:rPr lang="en-US" sz="1800" dirty="0" smtClean="0"/>
              <a:t>As we showed on the previous slide, tariffs cause the price of the taxed good to rise and domestic output to increase. But to evaluate the overall effect of the tariff, more factors must be considered.</a:t>
            </a:r>
          </a:p>
        </p:txBody>
      </p:sp>
      <p:grpSp>
        <p:nvGrpSpPr>
          <p:cNvPr id="7" name="Group 6"/>
          <p:cNvGrpSpPr/>
          <p:nvPr/>
        </p:nvGrpSpPr>
        <p:grpSpPr>
          <a:xfrm>
            <a:off x="4114799" y="1638300"/>
            <a:ext cx="5257801" cy="4041577"/>
            <a:chOff x="3733795" y="1638300"/>
            <a:chExt cx="5257801" cy="4041577"/>
          </a:xfrm>
        </p:grpSpPr>
        <p:sp>
          <p:nvSpPr>
            <p:cNvPr id="6" name="Right Triangle 5"/>
            <p:cNvSpPr/>
            <p:nvPr/>
          </p:nvSpPr>
          <p:spPr>
            <a:xfrm rot="16200000">
              <a:off x="5569714" y="3535451"/>
              <a:ext cx="245307" cy="352586"/>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p:cNvSpPr/>
            <p:nvPr/>
          </p:nvSpPr>
          <p:spPr>
            <a:xfrm>
              <a:off x="6794514" y="3573850"/>
              <a:ext cx="376397" cy="246722"/>
            </a:xfrm>
            <a:prstGeom prst="r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868661" y="3544788"/>
              <a:ext cx="925853" cy="27578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a:off x="4471798" y="3263990"/>
              <a:ext cx="1217712" cy="1779309"/>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a:off x="4191000" y="1816296"/>
              <a:ext cx="2536073" cy="1727004"/>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3733795" y="1638300"/>
              <a:ext cx="5257801" cy="4041577"/>
              <a:chOff x="3886196" y="1485900"/>
              <a:chExt cx="5257801" cy="4041577"/>
            </a:xfrm>
          </p:grpSpPr>
          <p:grpSp>
            <p:nvGrpSpPr>
              <p:cNvPr id="33" name="Group 32"/>
              <p:cNvGrpSpPr/>
              <p:nvPr/>
            </p:nvGrpSpPr>
            <p:grpSpPr>
              <a:xfrm>
                <a:off x="3886196" y="1485900"/>
                <a:ext cx="5257801" cy="4041577"/>
                <a:chOff x="4279899" y="812800"/>
                <a:chExt cx="5842001" cy="5388769"/>
              </a:xfrm>
            </p:grpSpPr>
            <p:cxnSp>
              <p:nvCxnSpPr>
                <p:cNvPr id="59" name="Straight Connector 58"/>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786885" y="1451355"/>
                  <a:ext cx="4196080" cy="352704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422900" y="1016000"/>
                  <a:ext cx="3657600" cy="410369"/>
                </a:xfrm>
                <a:prstGeom prst="rect">
                  <a:avLst/>
                </a:prstGeom>
                <a:noFill/>
              </p:spPr>
              <p:txBody>
                <a:bodyPr vert="horz" rtlCol="0">
                  <a:spAutoFit/>
                </a:bodyPr>
                <a:lstStyle/>
                <a:p>
                  <a:r>
                    <a:rPr lang="en-US" sz="1400" b="1">
                      <a:solidFill>
                        <a:srgbClr val="FF6820"/>
                      </a:solidFill>
                    </a:rPr>
                    <a:t>US Automobile Market (with trade)</a:t>
                  </a:r>
                </a:p>
              </p:txBody>
            </p:sp>
            <p:sp>
              <p:nvSpPr>
                <p:cNvPr id="64" name="TextBox 63"/>
                <p:cNvSpPr txBox="1"/>
                <p:nvPr/>
              </p:nvSpPr>
              <p:spPr>
                <a:xfrm>
                  <a:off x="4364567" y="812800"/>
                  <a:ext cx="584200" cy="410369"/>
                </a:xfrm>
                <a:prstGeom prst="rect">
                  <a:avLst/>
                </a:prstGeom>
                <a:noFill/>
              </p:spPr>
              <p:txBody>
                <a:bodyPr vert="horz" rtlCol="0">
                  <a:spAutoFit/>
                </a:bodyPr>
                <a:lstStyle/>
                <a:p>
                  <a:r>
                    <a:rPr lang="en-US" sz="1400" dirty="0">
                      <a:solidFill>
                        <a:srgbClr val="000000"/>
                      </a:solidFill>
                    </a:rPr>
                    <a:t>P</a:t>
                  </a:r>
                </a:p>
              </p:txBody>
            </p:sp>
            <p:sp>
              <p:nvSpPr>
                <p:cNvPr id="65" name="TextBox 64"/>
                <p:cNvSpPr txBox="1"/>
                <p:nvPr/>
              </p:nvSpPr>
              <p:spPr>
                <a:xfrm>
                  <a:off x="9474200" y="4978399"/>
                  <a:ext cx="584200" cy="410369"/>
                </a:xfrm>
                <a:prstGeom prst="rect">
                  <a:avLst/>
                </a:prstGeom>
                <a:noFill/>
              </p:spPr>
              <p:txBody>
                <a:bodyPr vert="horz" rtlCol="0">
                  <a:spAutoFit/>
                </a:bodyPr>
                <a:lstStyle/>
                <a:p>
                  <a:r>
                    <a:rPr lang="en-US" sz="1400">
                      <a:solidFill>
                        <a:srgbClr val="000000"/>
                      </a:solidFill>
                    </a:rPr>
                    <a:t>Q</a:t>
                  </a:r>
                </a:p>
              </p:txBody>
            </p:sp>
            <p:sp>
              <p:nvSpPr>
                <p:cNvPr id="66" name="TextBox 65"/>
                <p:cNvSpPr txBox="1"/>
                <p:nvPr/>
              </p:nvSpPr>
              <p:spPr>
                <a:xfrm>
                  <a:off x="9017000" y="1333500"/>
                  <a:ext cx="6350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a:t>
                  </a:r>
                </a:p>
              </p:txBody>
            </p:sp>
            <p:sp>
              <p:nvSpPr>
                <p:cNvPr id="67" name="TextBox 66"/>
                <p:cNvSpPr txBox="1"/>
                <p:nvPr/>
              </p:nvSpPr>
              <p:spPr>
                <a:xfrm>
                  <a:off x="9207500" y="4533901"/>
                  <a:ext cx="5334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68" name="TextBox 67"/>
                <p:cNvSpPr txBox="1"/>
                <p:nvPr/>
              </p:nvSpPr>
              <p:spPr>
                <a:xfrm>
                  <a:off x="4381500" y="2870200"/>
                  <a:ext cx="584200" cy="410369"/>
                </a:xfrm>
                <a:prstGeom prst="rect">
                  <a:avLst/>
                </a:prstGeom>
                <a:noFill/>
              </p:spPr>
              <p:txBody>
                <a:bodyPr vert="horz" rtlCol="0">
                  <a:spAutoFit/>
                </a:bodyPr>
                <a:lstStyle/>
                <a:p>
                  <a:r>
                    <a:rPr lang="en-US" sz="1400" smtClean="0">
                      <a:solidFill>
                        <a:schemeClr val="bg1">
                          <a:lumMod val="50000"/>
                        </a:schemeClr>
                      </a:solidFill>
                    </a:rPr>
                    <a:t>P</a:t>
                  </a:r>
                  <a:r>
                    <a:rPr lang="en-US" sz="1400" baseline="-25000">
                      <a:solidFill>
                        <a:schemeClr val="bg1">
                          <a:lumMod val="50000"/>
                        </a:schemeClr>
                      </a:solidFill>
                    </a:rPr>
                    <a:t>d</a:t>
                  </a:r>
                </a:p>
              </p:txBody>
            </p:sp>
            <p:sp>
              <p:nvSpPr>
                <p:cNvPr id="69" name="TextBox 68"/>
                <p:cNvSpPr txBox="1"/>
                <p:nvPr/>
              </p:nvSpPr>
              <p:spPr>
                <a:xfrm>
                  <a:off x="6972300" y="5029200"/>
                  <a:ext cx="711200" cy="410369"/>
                </a:xfrm>
                <a:prstGeom prst="rect">
                  <a:avLst/>
                </a:prstGeom>
                <a:noFill/>
              </p:spPr>
              <p:txBody>
                <a:bodyPr vert="horz" rtlCol="0">
                  <a:spAutoFit/>
                </a:bodyPr>
                <a:lstStyle/>
                <a:p>
                  <a:r>
                    <a:rPr lang="en-US" sz="1400">
                      <a:solidFill>
                        <a:schemeClr val="bg1">
                          <a:lumMod val="50000"/>
                        </a:schemeClr>
                      </a:solidFill>
                    </a:rPr>
                    <a:t>Q</a:t>
                  </a:r>
                  <a:r>
                    <a:rPr lang="en-US" sz="1400" baseline="-25000">
                      <a:solidFill>
                        <a:schemeClr val="bg1">
                          <a:lumMod val="50000"/>
                        </a:schemeClr>
                      </a:solidFill>
                    </a:rPr>
                    <a:t>e</a:t>
                  </a:r>
                </a:p>
              </p:txBody>
            </p:sp>
            <p:sp>
              <p:nvSpPr>
                <p:cNvPr id="70" name="TextBox 69"/>
                <p:cNvSpPr txBox="1"/>
                <p:nvPr/>
              </p:nvSpPr>
              <p:spPr>
                <a:xfrm>
                  <a:off x="4381500" y="3606798"/>
                  <a:ext cx="609600" cy="410369"/>
                </a:xfrm>
                <a:prstGeom prst="rect">
                  <a:avLst/>
                </a:prstGeom>
                <a:noFill/>
              </p:spPr>
              <p:txBody>
                <a:bodyPr vert="horz" rtlCol="0">
                  <a:spAutoFit/>
                </a:bodyPr>
                <a:lstStyle/>
                <a:p>
                  <a:r>
                    <a:rPr lang="en-US" sz="1400" dirty="0" smtClean="0">
                      <a:solidFill>
                        <a:schemeClr val="bg1">
                          <a:lumMod val="50000"/>
                        </a:schemeClr>
                      </a:solidFill>
                    </a:rPr>
                    <a:t>P</a:t>
                  </a:r>
                  <a:r>
                    <a:rPr lang="en-US" sz="1400" baseline="-25000" dirty="0">
                      <a:solidFill>
                        <a:schemeClr val="bg1">
                          <a:lumMod val="50000"/>
                        </a:schemeClr>
                      </a:solidFill>
                    </a:rPr>
                    <a:t>w</a:t>
                  </a:r>
                </a:p>
              </p:txBody>
            </p:sp>
            <p:sp>
              <p:nvSpPr>
                <p:cNvPr id="71" name="TextBox 70"/>
                <p:cNvSpPr txBox="1"/>
                <p:nvPr/>
              </p:nvSpPr>
              <p:spPr>
                <a:xfrm>
                  <a:off x="7937500" y="4978400"/>
                  <a:ext cx="635000" cy="410369"/>
                </a:xfrm>
                <a:prstGeom prst="rect">
                  <a:avLst/>
                </a:prstGeom>
                <a:noFill/>
              </p:spPr>
              <p:txBody>
                <a:bodyPr vert="horz" rtlCol="0">
                  <a:spAutoFit/>
                </a:bodyPr>
                <a:lstStyle/>
                <a:p>
                  <a:r>
                    <a:rPr lang="en-US" sz="1400" dirty="0" smtClean="0">
                      <a:solidFill>
                        <a:schemeClr val="bg1">
                          <a:lumMod val="50000"/>
                        </a:schemeClr>
                      </a:solidFill>
                    </a:rPr>
                    <a:t>Q</a:t>
                  </a:r>
                  <a:r>
                    <a:rPr lang="en-US" sz="1400" baseline="-25000" dirty="0">
                      <a:solidFill>
                        <a:schemeClr val="bg1">
                          <a:lumMod val="50000"/>
                        </a:schemeClr>
                      </a:solidFill>
                    </a:rPr>
                    <a:t>3</a:t>
                  </a:r>
                </a:p>
              </p:txBody>
            </p:sp>
            <p:sp>
              <p:nvSpPr>
                <p:cNvPr id="72" name="TextBox 71"/>
                <p:cNvSpPr txBox="1"/>
                <p:nvPr/>
              </p:nvSpPr>
              <p:spPr>
                <a:xfrm>
                  <a:off x="6032500" y="5016500"/>
                  <a:ext cx="660400" cy="410369"/>
                </a:xfrm>
                <a:prstGeom prst="rect">
                  <a:avLst/>
                </a:prstGeom>
                <a:noFill/>
              </p:spPr>
              <p:txBody>
                <a:bodyPr vert="horz" rtlCol="0">
                  <a:spAutoFit/>
                </a:bodyPr>
                <a:lstStyle/>
                <a:p>
                  <a:r>
                    <a:rPr lang="en-US" sz="1400" dirty="0">
                      <a:solidFill>
                        <a:schemeClr val="bg1">
                          <a:lumMod val="50000"/>
                        </a:schemeClr>
                      </a:solidFill>
                    </a:rPr>
                    <a:t>Q</a:t>
                  </a:r>
                  <a:r>
                    <a:rPr lang="en-US" sz="1400" baseline="-25000" dirty="0">
                      <a:solidFill>
                        <a:schemeClr val="bg1">
                          <a:lumMod val="50000"/>
                        </a:schemeClr>
                      </a:solidFill>
                    </a:rPr>
                    <a:t>1</a:t>
                  </a:r>
                </a:p>
              </p:txBody>
            </p:sp>
            <p:cxnSp>
              <p:nvCxnSpPr>
                <p:cNvPr id="73" name="Straight Connector 72"/>
                <p:cNvCxnSpPr/>
                <p:nvPr/>
              </p:nvCxnSpPr>
              <p:spPr>
                <a:xfrm>
                  <a:off x="4775072" y="3734308"/>
                  <a:ext cx="4372992" cy="0"/>
                </a:xfrm>
                <a:prstGeom prst="line">
                  <a:avLst/>
                </a:prstGeom>
                <a:ln w="38100" cap="flat" cmpd="sng" algn="ctr">
                  <a:solidFill>
                    <a:schemeClr val="accent4">
                      <a:lumMod val="60000"/>
                      <a:lumOff val="4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9207500" y="3606798"/>
                  <a:ext cx="914400" cy="410369"/>
                </a:xfrm>
                <a:prstGeom prst="rect">
                  <a:avLst/>
                </a:prstGeom>
                <a:noFill/>
              </p:spPr>
              <p:txBody>
                <a:bodyPr vert="horz" rtlCol="0">
                  <a:spAutoFit/>
                </a:bodyPr>
                <a:lstStyle/>
                <a:p>
                  <a:r>
                    <a:rPr lang="en-US" sz="1400" dirty="0" err="1" smtClean="0">
                      <a:solidFill>
                        <a:srgbClr val="000000"/>
                      </a:solidFill>
                    </a:rPr>
                    <a:t>S</a:t>
                  </a:r>
                  <a:r>
                    <a:rPr lang="en-US" sz="1400" baseline="-25000" dirty="0" err="1">
                      <a:solidFill>
                        <a:srgbClr val="000000"/>
                      </a:solidFill>
                    </a:rPr>
                    <a:t>world</a:t>
                  </a:r>
                  <a:endParaRPr lang="en-US" sz="1400" baseline="-25000" dirty="0">
                    <a:solidFill>
                      <a:srgbClr val="000000"/>
                    </a:solidFill>
                  </a:endParaRPr>
                </a:p>
              </p:txBody>
            </p:sp>
            <p:cxnSp>
              <p:nvCxnSpPr>
                <p:cNvPr id="75" name="Straight Connector 74"/>
                <p:cNvCxnSpPr/>
                <p:nvPr/>
              </p:nvCxnSpPr>
              <p:spPr>
                <a:xfrm>
                  <a:off x="4786884" y="2992882"/>
                  <a:ext cx="2369184" cy="0"/>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191375" y="2992882"/>
                  <a:ext cx="0" cy="1976882"/>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260210" y="3734308"/>
                  <a:ext cx="0" cy="1223771"/>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098917" y="3722496"/>
                  <a:ext cx="0" cy="1247268"/>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4686301" y="5791200"/>
                  <a:ext cx="4933187" cy="410369"/>
                </a:xfrm>
                <a:prstGeom prst="rect">
                  <a:avLst/>
                </a:prstGeom>
                <a:noFill/>
              </p:spPr>
              <p:txBody>
                <a:bodyPr vert="horz" wrap="square" rtlCol="0">
                  <a:spAutoFit/>
                </a:bodyPr>
                <a:lstStyle/>
                <a:p>
                  <a:pPr algn="ctr"/>
                  <a:r>
                    <a:rPr lang="en-US" sz="1400" dirty="0" smtClean="0">
                      <a:solidFill>
                        <a:srgbClr val="000000"/>
                      </a:solidFill>
                    </a:rPr>
                    <a:t>Q</a:t>
                  </a:r>
                  <a:r>
                    <a:rPr lang="en-US" sz="1400" baseline="-25000" dirty="0" smtClean="0">
                      <a:solidFill>
                        <a:srgbClr val="000000"/>
                      </a:solidFill>
                    </a:rPr>
                    <a:t>2</a:t>
                  </a:r>
                  <a:r>
                    <a:rPr lang="en-US" sz="1400" dirty="0" smtClean="0">
                      <a:solidFill>
                        <a:srgbClr val="000000"/>
                      </a:solidFill>
                    </a:rPr>
                    <a:t>-Q</a:t>
                  </a:r>
                  <a:r>
                    <a:rPr lang="en-US" sz="1400" baseline="-25000" dirty="0">
                      <a:solidFill>
                        <a:srgbClr val="000000"/>
                      </a:solidFill>
                    </a:rPr>
                    <a:t>4</a:t>
                  </a:r>
                  <a:r>
                    <a:rPr lang="en-US" sz="1400" dirty="0" smtClean="0">
                      <a:solidFill>
                        <a:srgbClr val="000000"/>
                      </a:solidFill>
                    </a:rPr>
                    <a:t>= The number of imported cars after the tariff</a:t>
                  </a:r>
                  <a:endParaRPr lang="en-US" sz="1400" baseline="-25000" dirty="0">
                    <a:solidFill>
                      <a:srgbClr val="000000"/>
                    </a:solidFill>
                  </a:endParaRPr>
                </a:p>
              </p:txBody>
            </p:sp>
            <p:cxnSp>
              <p:nvCxnSpPr>
                <p:cNvPr id="80" name="Straight Connector 79"/>
                <p:cNvCxnSpPr/>
                <p:nvPr/>
              </p:nvCxnSpPr>
              <p:spPr>
                <a:xfrm>
                  <a:off x="4787899" y="3352800"/>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279899" y="3048000"/>
                  <a:ext cx="524938" cy="601875"/>
                </a:xfrm>
                <a:prstGeom prst="rect">
                  <a:avLst/>
                </a:prstGeom>
                <a:noFill/>
              </p:spPr>
              <p:txBody>
                <a:bodyPr vert="horz" wrap="square" rtlCol="0">
                  <a:spAutoFit/>
                </a:bodyPr>
                <a:lstStyle/>
                <a:p>
                  <a:r>
                    <a:rPr lang="en-US" sz="1400" dirty="0" smtClean="0">
                      <a:solidFill>
                        <a:srgbClr val="000000"/>
                      </a:solidFill>
                    </a:rPr>
                    <a:t>P</a:t>
                  </a:r>
                  <a:r>
                    <a:rPr lang="en-US" sz="1400" baseline="-25000" dirty="0" smtClean="0">
                      <a:solidFill>
                        <a:srgbClr val="000000"/>
                      </a:solidFill>
                    </a:rPr>
                    <a:t>w+2000</a:t>
                  </a:r>
                  <a:endParaRPr lang="en-US" sz="1400" baseline="-25000" dirty="0">
                    <a:solidFill>
                      <a:srgbClr val="000000"/>
                    </a:solidFill>
                  </a:endParaRPr>
                </a:p>
              </p:txBody>
            </p:sp>
            <p:sp>
              <p:nvSpPr>
                <p:cNvPr id="82" name="TextBox 81"/>
                <p:cNvSpPr txBox="1"/>
                <p:nvPr/>
              </p:nvSpPr>
              <p:spPr>
                <a:xfrm>
                  <a:off x="9105903" y="2946400"/>
                  <a:ext cx="762000" cy="697627"/>
                </a:xfrm>
                <a:prstGeom prst="rect">
                  <a:avLst/>
                </a:prstGeom>
                <a:noFill/>
              </p:spPr>
              <p:txBody>
                <a:bodyPr vert="horz" wrap="square" rtlCol="0">
                  <a:spAutoFit/>
                </a:bodyPr>
                <a:lstStyle/>
                <a:p>
                  <a:r>
                    <a:rPr lang="en-US" sz="1400" dirty="0" err="1" smtClean="0">
                      <a:solidFill>
                        <a:srgbClr val="000000"/>
                      </a:solidFill>
                    </a:rPr>
                    <a:t>S</a:t>
                  </a:r>
                  <a:r>
                    <a:rPr lang="en-US" sz="1400" baseline="-25000" dirty="0" err="1" smtClean="0">
                      <a:solidFill>
                        <a:srgbClr val="000000"/>
                      </a:solidFill>
                    </a:rPr>
                    <a:t>world</a:t>
                  </a:r>
                  <a:r>
                    <a:rPr lang="en-US" sz="1400" baseline="-25000" dirty="0" smtClean="0">
                      <a:solidFill>
                        <a:srgbClr val="000000"/>
                      </a:solidFill>
                    </a:rPr>
                    <a:t> w/tariff</a:t>
                  </a:r>
                  <a:r>
                    <a:rPr lang="en-US" sz="1400" dirty="0" smtClean="0">
                      <a:solidFill>
                        <a:srgbClr val="000000"/>
                      </a:solidFill>
                    </a:rPr>
                    <a:t> </a:t>
                  </a:r>
                  <a:endParaRPr lang="en-US" sz="1400" baseline="-25000" dirty="0">
                    <a:solidFill>
                      <a:srgbClr val="000000"/>
                    </a:solidFill>
                  </a:endParaRPr>
                </a:p>
              </p:txBody>
            </p:sp>
            <p:cxnSp>
              <p:nvCxnSpPr>
                <p:cNvPr id="84" name="Straight Connector 83"/>
                <p:cNvCxnSpPr/>
                <p:nvPr/>
              </p:nvCxnSpPr>
              <p:spPr>
                <a:xfrm>
                  <a:off x="7680698" y="3393533"/>
                  <a:ext cx="2802" cy="156454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650571" y="3413855"/>
                  <a:ext cx="2802" cy="156454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6481238" y="4978400"/>
                  <a:ext cx="660400" cy="410369"/>
                </a:xfrm>
                <a:prstGeom prst="rect">
                  <a:avLst/>
                </a:prstGeom>
                <a:noFill/>
              </p:spPr>
              <p:txBody>
                <a:bodyPr vert="horz" rtlCol="0">
                  <a:spAutoFit/>
                </a:bodyPr>
                <a:lstStyle/>
                <a:p>
                  <a:r>
                    <a:rPr lang="en-US" sz="1400" b="1" dirty="0" smtClean="0"/>
                    <a:t>Q</a:t>
                  </a:r>
                  <a:r>
                    <a:rPr lang="en-US" sz="1400" b="1" baseline="-25000" dirty="0" smtClean="0"/>
                    <a:t>2</a:t>
                  </a:r>
                  <a:endParaRPr lang="en-US" sz="1400" b="1" baseline="-25000" dirty="0"/>
                </a:p>
              </p:txBody>
            </p:sp>
            <p:sp>
              <p:nvSpPr>
                <p:cNvPr id="87" name="TextBox 86"/>
                <p:cNvSpPr txBox="1"/>
                <p:nvPr/>
              </p:nvSpPr>
              <p:spPr>
                <a:xfrm>
                  <a:off x="7514171" y="4974430"/>
                  <a:ext cx="660400" cy="410369"/>
                </a:xfrm>
                <a:prstGeom prst="rect">
                  <a:avLst/>
                </a:prstGeom>
                <a:noFill/>
              </p:spPr>
              <p:txBody>
                <a:bodyPr vert="horz" rtlCol="0">
                  <a:spAutoFit/>
                </a:bodyPr>
                <a:lstStyle/>
                <a:p>
                  <a:r>
                    <a:rPr lang="en-US" sz="1400" b="1" dirty="0" smtClean="0"/>
                    <a:t>Q</a:t>
                  </a:r>
                  <a:r>
                    <a:rPr lang="en-US" sz="1400" b="1" baseline="-25000" dirty="0"/>
                    <a:t>4</a:t>
                  </a:r>
                </a:p>
              </p:txBody>
            </p:sp>
          </p:grpSp>
          <p:sp>
            <p:nvSpPr>
              <p:cNvPr id="34" name="Right Brace 33"/>
              <p:cNvSpPr/>
              <p:nvPr/>
            </p:nvSpPr>
            <p:spPr>
              <a:xfrm rot="5400000">
                <a:off x="6347995" y="4618260"/>
                <a:ext cx="273248" cy="929636"/>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cxnSp>
          <p:nvCxnSpPr>
            <p:cNvPr id="3" name="Straight Arrow Connector 2"/>
            <p:cNvCxnSpPr/>
            <p:nvPr/>
          </p:nvCxnSpPr>
          <p:spPr>
            <a:xfrm flipV="1">
              <a:off x="4572000" y="3544788"/>
              <a:ext cx="0" cy="275784"/>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 name="Rectangle 4"/>
          <p:cNvSpPr/>
          <p:nvPr/>
        </p:nvSpPr>
        <p:spPr>
          <a:xfrm>
            <a:off x="0" y="1891725"/>
            <a:ext cx="4191000" cy="4031873"/>
          </a:xfrm>
          <a:prstGeom prst="rect">
            <a:avLst/>
          </a:prstGeom>
        </p:spPr>
        <p:txBody>
          <a:bodyPr wrap="square">
            <a:spAutoFit/>
          </a:bodyPr>
          <a:lstStyle/>
          <a:p>
            <a:r>
              <a:rPr lang="en-US" sz="1600" b="1" dirty="0" smtClean="0">
                <a:solidFill>
                  <a:srgbClr val="0000CC"/>
                </a:solidFill>
              </a:rPr>
              <a:t>Effect of the tariff on all stakeholders</a:t>
            </a:r>
          </a:p>
          <a:p>
            <a:pPr marL="285750" indent="-285750">
              <a:buFont typeface="Arial" pitchFamily="34" charset="0"/>
              <a:buChar char="•"/>
            </a:pPr>
            <a:r>
              <a:rPr lang="en-US" sz="1400" b="1" dirty="0" smtClean="0">
                <a:solidFill>
                  <a:srgbClr val="FF0000"/>
                </a:solidFill>
              </a:rPr>
              <a:t>On consumers: </a:t>
            </a:r>
            <a:r>
              <a:rPr lang="en-US" sz="1400" dirty="0" smtClean="0"/>
              <a:t>Consumer surplus (the blue triangle) is now a smaller area, since the price is higher and quantity lower.</a:t>
            </a:r>
          </a:p>
          <a:p>
            <a:pPr marL="285750" indent="-285750">
              <a:buFont typeface="Arial" pitchFamily="34" charset="0"/>
              <a:buChar char="•"/>
            </a:pPr>
            <a:r>
              <a:rPr lang="en-US" sz="1400" b="1" dirty="0" smtClean="0">
                <a:solidFill>
                  <a:srgbClr val="FF0000"/>
                </a:solidFill>
              </a:rPr>
              <a:t>On domestic producers: </a:t>
            </a:r>
            <a:r>
              <a:rPr lang="en-US" sz="1400" dirty="0" smtClean="0"/>
              <a:t>Producer surplus (the red triangle) is now greater, since domestic producers sell more cars at a higher price</a:t>
            </a:r>
          </a:p>
          <a:p>
            <a:pPr marL="285750" indent="-285750">
              <a:buFont typeface="Arial" pitchFamily="34" charset="0"/>
              <a:buChar char="•"/>
            </a:pPr>
            <a:r>
              <a:rPr lang="en-US" sz="1400" b="1" dirty="0" smtClean="0">
                <a:solidFill>
                  <a:srgbClr val="FF0000"/>
                </a:solidFill>
              </a:rPr>
              <a:t>On foreign producers: </a:t>
            </a:r>
            <a:r>
              <a:rPr lang="en-US" sz="1400" dirty="0" smtClean="0"/>
              <a:t>Foreign producers are worse off. They sell fewer cars and earn less revenue </a:t>
            </a:r>
            <a:r>
              <a:rPr lang="en-US" sz="1400" dirty="0" smtClean="0"/>
              <a:t>than </a:t>
            </a:r>
            <a:r>
              <a:rPr lang="en-US" sz="1400" dirty="0" smtClean="0"/>
              <a:t>they did before the tariff</a:t>
            </a:r>
          </a:p>
          <a:p>
            <a:pPr marL="285750" indent="-285750">
              <a:buFont typeface="Arial" pitchFamily="34" charset="0"/>
              <a:buChar char="•"/>
            </a:pPr>
            <a:r>
              <a:rPr lang="en-US" sz="1400" b="1" dirty="0" smtClean="0">
                <a:solidFill>
                  <a:srgbClr val="FF0000"/>
                </a:solidFill>
              </a:rPr>
              <a:t>On the government: </a:t>
            </a:r>
            <a:r>
              <a:rPr lang="en-US" sz="1400" dirty="0" smtClean="0"/>
              <a:t>The government levying the tariff earns revenue equal to the green rectangle.</a:t>
            </a:r>
          </a:p>
          <a:p>
            <a:pPr marL="285750" indent="-285750">
              <a:buFont typeface="Arial" pitchFamily="34" charset="0"/>
              <a:buChar char="•"/>
            </a:pPr>
            <a:r>
              <a:rPr lang="en-US" sz="1400" b="1" dirty="0" smtClean="0">
                <a:solidFill>
                  <a:srgbClr val="FF0000"/>
                </a:solidFill>
              </a:rPr>
              <a:t>On total welfare: </a:t>
            </a:r>
            <a:r>
              <a:rPr lang="en-US" sz="1400" dirty="0" smtClean="0"/>
              <a:t>There is a </a:t>
            </a:r>
            <a:r>
              <a:rPr lang="en-US" sz="1400" i="1" dirty="0" smtClean="0"/>
              <a:t>net loss of total welfare </a:t>
            </a:r>
            <a:r>
              <a:rPr lang="en-US" sz="1400" dirty="0" smtClean="0"/>
              <a:t>equal to the two black triangles. Society as a whole is </a:t>
            </a:r>
            <a:r>
              <a:rPr lang="en-US" sz="1400" i="1" dirty="0" smtClean="0"/>
              <a:t>worse off</a:t>
            </a:r>
            <a:r>
              <a:rPr lang="en-US" sz="1400" dirty="0" smtClean="0"/>
              <a:t>  because fewer cars are consumed but more are produced by the relatively inefficient domestic producers.</a:t>
            </a:r>
            <a:endParaRPr lang="en-US" sz="1400" b="1" dirty="0" smtClean="0"/>
          </a:p>
          <a:p>
            <a:pPr marL="285750" indent="-285750">
              <a:buFont typeface="Arial" pitchFamily="34" charset="0"/>
              <a:buChar char="•"/>
            </a:pPr>
            <a:endParaRPr lang="en-US" sz="1600" dirty="0"/>
          </a:p>
        </p:txBody>
      </p:sp>
      <p:sp>
        <p:nvSpPr>
          <p:cNvPr id="44" name="TextBox 43"/>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Tariffs</a:t>
            </a:r>
            <a:endParaRPr lang="en-US" sz="1400" i="1" dirty="0" smtClean="0">
              <a:latin typeface="Lucida Sans - 18"/>
            </a:endParaRPr>
          </a:p>
        </p:txBody>
      </p:sp>
    </p:spTree>
    <p:extLst>
      <p:ext uri="{BB962C8B-B14F-4D97-AF65-F5344CB8AC3E}">
        <p14:creationId xmlns:p14="http://schemas.microsoft.com/office/powerpoint/2010/main" val="36432269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blinds(horizontal)">
                                      <p:cBhvr>
                                        <p:cTn id="10" dur="500"/>
                                        <p:tgtEl>
                                          <p:spTgt spid="5">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blinds(horizontal)">
                                      <p:cBhvr>
                                        <p:cTn id="13" dur="500"/>
                                        <p:tgtEl>
                                          <p:spTgt spid="5">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blinds(horizontal)">
                                      <p:cBhvr>
                                        <p:cTn id="16" dur="500"/>
                                        <p:tgtEl>
                                          <p:spTgt spid="5">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blinds(horizontal)">
                                      <p:cBhvr>
                                        <p:cTn id="19"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8"/>
          <p:cNvSpPr/>
          <p:nvPr/>
        </p:nvSpPr>
        <p:spPr>
          <a:xfrm>
            <a:off x="2971800" y="5295900"/>
            <a:ext cx="3275320" cy="323165"/>
          </a:xfrm>
          <a:prstGeom prst="rect">
            <a:avLst/>
          </a:prstGeom>
        </p:spPr>
        <p:txBody>
          <a:bodyPr wrap="none">
            <a:spAutoFit/>
          </a:bodyPr>
          <a:lstStyle/>
          <a:p>
            <a:pPr fontAlgn="base"/>
            <a:r>
              <a:rPr lang="en-US" b="1" cap="all" dirty="0">
                <a:hlinkClick r:id="rId3" tooltip="The Effects of a Tariff on Imports"/>
              </a:rPr>
              <a:t>THE EFFECTS OF A TARIFF ON IMPORTS</a:t>
            </a:r>
            <a:endParaRPr lang="en-US" b="1" cap="all" dirty="0"/>
          </a:p>
        </p:txBody>
      </p:sp>
      <p:pic>
        <p:nvPicPr>
          <p:cNvPr id="10" name="S_pvEupKScc?version=3&amp;hl=en_US&amp;rel=0"/>
          <p:cNvPicPr>
            <a:picLocks noRot="1" noChangeAspect="1"/>
          </p:cNvPicPr>
          <p:nvPr>
            <a:quickTimeFile r:link="rId1"/>
          </p:nvPr>
        </p:nvPicPr>
        <p:blipFill>
          <a:blip r:embed="rId4"/>
          <a:stretch>
            <a:fillRect/>
          </a:stretch>
        </p:blipFill>
        <p:spPr>
          <a:xfrm>
            <a:off x="0" y="647700"/>
            <a:ext cx="9144000" cy="4572000"/>
          </a:xfrm>
          <a:prstGeom prst="rect">
            <a:avLst/>
          </a:prstGeom>
        </p:spPr>
      </p:pic>
      <p:sp>
        <p:nvSpPr>
          <p:cNvPr id="44" name="TextBox 43"/>
          <p:cNvSpPr txBox="1"/>
          <p:nvPr/>
        </p:nvSpPr>
        <p:spPr>
          <a:xfrm>
            <a:off x="5588000" y="114300"/>
            <a:ext cx="1879600" cy="523220"/>
          </a:xfrm>
          <a:prstGeom prst="rect">
            <a:avLst/>
          </a:prstGeom>
          <a:noFill/>
        </p:spPr>
        <p:txBody>
          <a:bodyPr vert="horz" wrap="square" rtlCol="0">
            <a:spAutoFit/>
          </a:bodyPr>
          <a:lstStyle/>
          <a:p>
            <a:pPr algn="ctr"/>
            <a:r>
              <a:rPr lang="en-US" sz="1400" i="1" dirty="0" smtClean="0">
                <a:latin typeface="Lucida Sans - 24"/>
              </a:rPr>
              <a:t>Protectionist Tariffs Video Lesson</a:t>
            </a:r>
            <a:endParaRPr lang="en-US" sz="1400" i="1" dirty="0" smtClean="0">
              <a:latin typeface="Lucida Sans - 18"/>
            </a:endParaRPr>
          </a:p>
        </p:txBody>
      </p:sp>
    </p:spTree>
    <p:extLst>
      <p:ext uri="{BB962C8B-B14F-4D97-AF65-F5344CB8AC3E}">
        <p14:creationId xmlns:p14="http://schemas.microsoft.com/office/powerpoint/2010/main" val="28209597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292662"/>
          </a:xfrm>
          <a:prstGeom prst="rect">
            <a:avLst/>
          </a:prstGeom>
          <a:noFill/>
        </p:spPr>
        <p:txBody>
          <a:bodyPr wrap="square" rtlCol="0">
            <a:spAutoFit/>
          </a:bodyPr>
          <a:lstStyle/>
          <a:p>
            <a:r>
              <a:rPr lang="en-US" sz="2400" dirty="0" smtClean="0">
                <a:solidFill>
                  <a:srgbClr val="FF0000"/>
                </a:solidFill>
              </a:rPr>
              <a:t>Protectionist Quotas</a:t>
            </a:r>
          </a:p>
          <a:p>
            <a:r>
              <a:rPr lang="en-US" sz="1800" dirty="0" smtClean="0"/>
              <a:t>A quota is a physical limit on the quantity of a particular good (or goods) that may be imported. Assume that rather than taxing imported cars, the US government places a quota of just 1 million imports per year.</a:t>
            </a:r>
          </a:p>
        </p:txBody>
      </p:sp>
      <p:sp>
        <p:nvSpPr>
          <p:cNvPr id="10" name="TextBox 9"/>
          <p:cNvSpPr txBox="1"/>
          <p:nvPr/>
        </p:nvSpPr>
        <p:spPr>
          <a:xfrm>
            <a:off x="-1" y="1866900"/>
            <a:ext cx="3809999" cy="3847207"/>
          </a:xfrm>
          <a:prstGeom prst="rect">
            <a:avLst/>
          </a:prstGeom>
          <a:noFill/>
        </p:spPr>
        <p:txBody>
          <a:bodyPr wrap="square" rtlCol="0">
            <a:spAutoFit/>
          </a:bodyPr>
          <a:lstStyle/>
          <a:p>
            <a:r>
              <a:rPr lang="en-US" sz="1600" b="1" dirty="0" smtClean="0">
                <a:solidFill>
                  <a:srgbClr val="0000CC"/>
                </a:solidFill>
              </a:rPr>
              <a:t>The effects of the quota:</a:t>
            </a:r>
          </a:p>
          <a:p>
            <a:pPr marL="285750" indent="-285750">
              <a:buFont typeface="Arial" pitchFamily="34" charset="0"/>
              <a:buChar char="•"/>
            </a:pPr>
            <a:r>
              <a:rPr lang="en-US" sz="1600" dirty="0" smtClean="0"/>
              <a:t>Before the quota, Q1-Q4 cars were imported. After the quota, only Q1-Q2 cars can be imported.</a:t>
            </a:r>
          </a:p>
          <a:p>
            <a:pPr marL="285750" indent="-285750">
              <a:buFont typeface="Arial" pitchFamily="34" charset="0"/>
              <a:buChar char="•"/>
            </a:pPr>
            <a:r>
              <a:rPr lang="en-US" sz="1600" dirty="0" smtClean="0"/>
              <a:t>The quota creates a shortage at the world price of Q2-Q4 cars. </a:t>
            </a:r>
          </a:p>
          <a:p>
            <a:pPr marL="285750" indent="-285750">
              <a:buFont typeface="Arial" pitchFamily="34" charset="0"/>
              <a:buChar char="•"/>
            </a:pPr>
            <a:r>
              <a:rPr lang="en-US" sz="1600" dirty="0" smtClean="0"/>
              <a:t>Because of the shortage, the price of cars rises from Pw to Pw.</a:t>
            </a:r>
          </a:p>
          <a:p>
            <a:pPr marL="285750" indent="-285750">
              <a:buFont typeface="Arial" pitchFamily="34" charset="0"/>
              <a:buChar char="•"/>
            </a:pPr>
            <a:r>
              <a:rPr lang="en-US" sz="1600" dirty="0" smtClean="0"/>
              <a:t>At the higher price, domestic quantity supplied increases from Q1 to 0-Q1 and Q2-Q3.</a:t>
            </a:r>
          </a:p>
          <a:p>
            <a:pPr marL="285750" indent="-285750">
              <a:buFont typeface="Arial" pitchFamily="34" charset="0"/>
              <a:buChar char="•"/>
            </a:pPr>
            <a:r>
              <a:rPr lang="en-US" sz="1600" dirty="0" smtClean="0"/>
              <a:t>Total quantity demanded at the higher price is Q3, but Q1-Q2 will be imported. </a:t>
            </a:r>
          </a:p>
          <a:p>
            <a:pPr algn="ctr"/>
            <a:r>
              <a:rPr lang="en-US" sz="1800" i="1" dirty="0" smtClean="0">
                <a:solidFill>
                  <a:srgbClr val="FF0000"/>
                </a:solidFill>
              </a:rPr>
              <a:t>The new domestic supply curve is the red line</a:t>
            </a:r>
            <a:endParaRPr lang="en-US" sz="1800" i="1" dirty="0">
              <a:solidFill>
                <a:srgbClr val="FF0000"/>
              </a:solidFill>
            </a:endParaRPr>
          </a:p>
        </p:txBody>
      </p:sp>
      <p:grpSp>
        <p:nvGrpSpPr>
          <p:cNvPr id="12" name="Group 11"/>
          <p:cNvGrpSpPr/>
          <p:nvPr/>
        </p:nvGrpSpPr>
        <p:grpSpPr>
          <a:xfrm>
            <a:off x="3581397" y="1674104"/>
            <a:ext cx="5494690" cy="4002796"/>
            <a:chOff x="3581397" y="1559123"/>
            <a:chExt cx="5494690" cy="4002796"/>
          </a:xfrm>
        </p:grpSpPr>
        <p:grpSp>
          <p:nvGrpSpPr>
            <p:cNvPr id="11" name="Group 10"/>
            <p:cNvGrpSpPr/>
            <p:nvPr/>
          </p:nvGrpSpPr>
          <p:grpSpPr>
            <a:xfrm>
              <a:off x="3581397" y="1559123"/>
              <a:ext cx="5494690" cy="4002796"/>
              <a:chOff x="3581397" y="1750304"/>
              <a:chExt cx="5494690" cy="4002796"/>
            </a:xfrm>
          </p:grpSpPr>
          <p:grpSp>
            <p:nvGrpSpPr>
              <p:cNvPr id="42" name="Group 41"/>
              <p:cNvGrpSpPr/>
              <p:nvPr/>
            </p:nvGrpSpPr>
            <p:grpSpPr>
              <a:xfrm>
                <a:off x="3581397" y="1750304"/>
                <a:ext cx="5494690" cy="4002796"/>
                <a:chOff x="4156387" y="834231"/>
                <a:chExt cx="6105213" cy="5337059"/>
              </a:xfrm>
            </p:grpSpPr>
            <p:cxnSp>
              <p:nvCxnSpPr>
                <p:cNvPr id="47" name="Straight Connector 46"/>
                <p:cNvCxnSpPr/>
                <p:nvPr/>
              </p:nvCxnSpPr>
              <p:spPr>
                <a:xfrm>
                  <a:off x="4605146" y="3717163"/>
                  <a:ext cx="4584447" cy="0"/>
                </a:xfrm>
                <a:prstGeom prst="line">
                  <a:avLst/>
                </a:prstGeom>
                <a:ln w="38100" cap="flat" cmpd="sng" algn="ctr">
                  <a:solidFill>
                    <a:srgbClr val="7030A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624704" y="939800"/>
                  <a:ext cx="0" cy="398373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600321" y="4935601"/>
                  <a:ext cx="50162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52" idx="3"/>
                </p:cNvCxnSpPr>
                <p:nvPr/>
              </p:nvCxnSpPr>
              <p:spPr>
                <a:xfrm>
                  <a:off x="4664390" y="1039416"/>
                  <a:ext cx="4501706" cy="3568017"/>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410200" y="939800"/>
                  <a:ext cx="3784600" cy="410369"/>
                </a:xfrm>
                <a:prstGeom prst="rect">
                  <a:avLst/>
                </a:prstGeom>
                <a:noFill/>
              </p:spPr>
              <p:txBody>
                <a:bodyPr vert="horz" rtlCol="0">
                  <a:spAutoFit/>
                </a:bodyPr>
                <a:lstStyle/>
                <a:p>
                  <a:r>
                    <a:rPr lang="en-US" sz="1400" b="1">
                      <a:solidFill>
                        <a:srgbClr val="FF6820"/>
                      </a:solidFill>
                    </a:rPr>
                    <a:t>US Automobile Market (with quota)</a:t>
                  </a:r>
                </a:p>
              </p:txBody>
            </p:sp>
            <p:sp>
              <p:nvSpPr>
                <p:cNvPr id="52" name="TextBox 51"/>
                <p:cNvSpPr txBox="1"/>
                <p:nvPr/>
              </p:nvSpPr>
              <p:spPr>
                <a:xfrm>
                  <a:off x="4257990" y="834231"/>
                  <a:ext cx="406400" cy="410369"/>
                </a:xfrm>
                <a:prstGeom prst="rect">
                  <a:avLst/>
                </a:prstGeom>
                <a:noFill/>
              </p:spPr>
              <p:txBody>
                <a:bodyPr vert="horz" rtlCol="0">
                  <a:spAutoFit/>
                </a:bodyPr>
                <a:lstStyle/>
                <a:p>
                  <a:r>
                    <a:rPr lang="en-US" sz="1400" dirty="0">
                      <a:solidFill>
                        <a:srgbClr val="000000"/>
                      </a:solidFill>
                    </a:rPr>
                    <a:t>P</a:t>
                  </a:r>
                </a:p>
              </p:txBody>
            </p:sp>
            <p:sp>
              <p:nvSpPr>
                <p:cNvPr id="53" name="TextBox 52"/>
                <p:cNvSpPr txBox="1"/>
                <p:nvPr/>
              </p:nvSpPr>
              <p:spPr>
                <a:xfrm>
                  <a:off x="9461500" y="4940299"/>
                  <a:ext cx="457200" cy="410369"/>
                </a:xfrm>
                <a:prstGeom prst="rect">
                  <a:avLst/>
                </a:prstGeom>
                <a:noFill/>
              </p:spPr>
              <p:txBody>
                <a:bodyPr vert="horz" rtlCol="0">
                  <a:spAutoFit/>
                </a:bodyPr>
                <a:lstStyle/>
                <a:p>
                  <a:r>
                    <a:rPr lang="en-US" sz="1400">
                      <a:solidFill>
                        <a:srgbClr val="000000"/>
                      </a:solidFill>
                    </a:rPr>
                    <a:t>Q</a:t>
                  </a:r>
                </a:p>
              </p:txBody>
            </p:sp>
            <p:sp>
              <p:nvSpPr>
                <p:cNvPr id="54" name="TextBox 53"/>
                <p:cNvSpPr txBox="1"/>
                <p:nvPr/>
              </p:nvSpPr>
              <p:spPr>
                <a:xfrm>
                  <a:off x="8991600" y="1181100"/>
                  <a:ext cx="10668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domestic </a:t>
                  </a:r>
                </a:p>
              </p:txBody>
            </p:sp>
            <p:sp>
              <p:nvSpPr>
                <p:cNvPr id="55" name="TextBox 54"/>
                <p:cNvSpPr txBox="1"/>
                <p:nvPr/>
              </p:nvSpPr>
              <p:spPr>
                <a:xfrm>
                  <a:off x="9194800" y="4483099"/>
                  <a:ext cx="10668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domestic</a:t>
                  </a:r>
                </a:p>
              </p:txBody>
            </p:sp>
            <p:sp>
              <p:nvSpPr>
                <p:cNvPr id="56" name="TextBox 55"/>
                <p:cNvSpPr txBox="1"/>
                <p:nvPr/>
              </p:nvSpPr>
              <p:spPr>
                <a:xfrm>
                  <a:off x="4156388" y="3556000"/>
                  <a:ext cx="533400" cy="410369"/>
                </a:xfrm>
                <a:prstGeom prst="rect">
                  <a:avLst/>
                </a:prstGeom>
                <a:noFill/>
              </p:spPr>
              <p:txBody>
                <a:bodyPr vert="horz" rtlCol="0">
                  <a:spAutoFit/>
                </a:bodyPr>
                <a:lstStyle/>
                <a:p>
                  <a:r>
                    <a:rPr lang="en-US" sz="1400" dirty="0">
                      <a:solidFill>
                        <a:srgbClr val="000000"/>
                      </a:solidFill>
                    </a:rPr>
                    <a:t>P</a:t>
                  </a:r>
                  <a:r>
                    <a:rPr lang="en-US" sz="1400" baseline="-25000" dirty="0">
                      <a:solidFill>
                        <a:srgbClr val="000000"/>
                      </a:solidFill>
                    </a:rPr>
                    <a:t>w</a:t>
                  </a:r>
                </a:p>
              </p:txBody>
            </p:sp>
            <p:sp>
              <p:nvSpPr>
                <p:cNvPr id="57" name="TextBox 56"/>
                <p:cNvSpPr txBox="1"/>
                <p:nvPr/>
              </p:nvSpPr>
              <p:spPr>
                <a:xfrm>
                  <a:off x="7912100" y="5003799"/>
                  <a:ext cx="5842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4</a:t>
                  </a:r>
                </a:p>
              </p:txBody>
            </p:sp>
            <p:sp>
              <p:nvSpPr>
                <p:cNvPr id="58" name="TextBox 57"/>
                <p:cNvSpPr txBox="1"/>
                <p:nvPr/>
              </p:nvSpPr>
              <p:spPr>
                <a:xfrm>
                  <a:off x="5969000" y="4991099"/>
                  <a:ext cx="533400" cy="410369"/>
                </a:xfrm>
                <a:prstGeom prst="rect">
                  <a:avLst/>
                </a:prstGeom>
                <a:noFill/>
              </p:spPr>
              <p:txBody>
                <a:bodyPr vert="horz" rtlCol="0">
                  <a:spAutoFit/>
                </a:bodyPr>
                <a:lstStyle/>
                <a:p>
                  <a:r>
                    <a:rPr lang="en-US" sz="1400" dirty="0">
                      <a:solidFill>
                        <a:srgbClr val="000000"/>
                      </a:solidFill>
                    </a:rPr>
                    <a:t>Q</a:t>
                  </a:r>
                  <a:r>
                    <a:rPr lang="en-US" sz="1400" baseline="-25000" dirty="0">
                      <a:solidFill>
                        <a:srgbClr val="000000"/>
                      </a:solidFill>
                    </a:rPr>
                    <a:t>1</a:t>
                  </a:r>
                </a:p>
              </p:txBody>
            </p:sp>
            <p:sp>
              <p:nvSpPr>
                <p:cNvPr id="83" name="TextBox 82"/>
                <p:cNvSpPr txBox="1"/>
                <p:nvPr/>
              </p:nvSpPr>
              <p:spPr>
                <a:xfrm>
                  <a:off x="4156387" y="2920091"/>
                  <a:ext cx="508000" cy="410369"/>
                </a:xfrm>
                <a:prstGeom prst="rect">
                  <a:avLst/>
                </a:prstGeom>
                <a:noFill/>
              </p:spPr>
              <p:txBody>
                <a:bodyPr vert="horz" rtlCol="0">
                  <a:spAutoFit/>
                </a:bodyPr>
                <a:lstStyle/>
                <a:p>
                  <a:r>
                    <a:rPr lang="en-US" sz="1400">
                      <a:solidFill>
                        <a:srgbClr val="000000"/>
                      </a:solidFill>
                    </a:rPr>
                    <a:t>P</a:t>
                  </a:r>
                  <a:r>
                    <a:rPr lang="en-US" sz="1400" baseline="-25000">
                      <a:solidFill>
                        <a:srgbClr val="000000"/>
                      </a:solidFill>
                    </a:rPr>
                    <a:t>q</a:t>
                  </a:r>
                </a:p>
              </p:txBody>
            </p:sp>
            <p:sp>
              <p:nvSpPr>
                <p:cNvPr id="88" name="TextBox 87"/>
                <p:cNvSpPr txBox="1"/>
                <p:nvPr/>
              </p:nvSpPr>
              <p:spPr>
                <a:xfrm>
                  <a:off x="9258300" y="3632201"/>
                  <a:ext cx="7874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world</a:t>
                  </a:r>
                </a:p>
              </p:txBody>
            </p:sp>
            <p:sp>
              <p:nvSpPr>
                <p:cNvPr id="89" name="TextBox 88"/>
                <p:cNvSpPr txBox="1"/>
                <p:nvPr/>
              </p:nvSpPr>
              <p:spPr>
                <a:xfrm>
                  <a:off x="9055100" y="1612900"/>
                  <a:ext cx="10414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w/ quota</a:t>
                  </a:r>
                </a:p>
              </p:txBody>
            </p:sp>
            <p:sp>
              <p:nvSpPr>
                <p:cNvPr id="90" name="TextBox 89"/>
                <p:cNvSpPr txBox="1"/>
                <p:nvPr/>
              </p:nvSpPr>
              <p:spPr>
                <a:xfrm>
                  <a:off x="6578600" y="4978399"/>
                  <a:ext cx="5334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2</a:t>
                  </a:r>
                </a:p>
              </p:txBody>
            </p:sp>
            <p:sp>
              <p:nvSpPr>
                <p:cNvPr id="91" name="TextBox 90"/>
                <p:cNvSpPr txBox="1"/>
                <p:nvPr/>
              </p:nvSpPr>
              <p:spPr>
                <a:xfrm>
                  <a:off x="4305300" y="4927599"/>
                  <a:ext cx="431800" cy="410369"/>
                </a:xfrm>
                <a:prstGeom prst="rect">
                  <a:avLst/>
                </a:prstGeom>
                <a:noFill/>
              </p:spPr>
              <p:txBody>
                <a:bodyPr vert="horz" rtlCol="0">
                  <a:spAutoFit/>
                </a:bodyPr>
                <a:lstStyle/>
                <a:p>
                  <a:r>
                    <a:rPr lang="en-US" sz="1400" dirty="0">
                      <a:solidFill>
                        <a:srgbClr val="000000"/>
                      </a:solidFill>
                    </a:rPr>
                    <a:t>0</a:t>
                  </a:r>
                </a:p>
              </p:txBody>
            </p:sp>
            <p:cxnSp>
              <p:nvCxnSpPr>
                <p:cNvPr id="95" name="Straight Connector 94"/>
                <p:cNvCxnSpPr/>
                <p:nvPr/>
              </p:nvCxnSpPr>
              <p:spPr>
                <a:xfrm flipV="1">
                  <a:off x="6089903" y="1384300"/>
                  <a:ext cx="2878328" cy="2319782"/>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6063869" y="3717163"/>
                  <a:ext cx="0" cy="1199007"/>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8043544" y="3704082"/>
                  <a:ext cx="0" cy="1251203"/>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6728079" y="3717163"/>
                  <a:ext cx="0" cy="1225041"/>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4605146" y="3156711"/>
                  <a:ext cx="2774188" cy="0"/>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79334" y="3156711"/>
                  <a:ext cx="0" cy="1759459"/>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7239000" y="5016499"/>
                  <a:ext cx="5588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3</a:t>
                  </a:r>
                </a:p>
              </p:txBody>
            </p:sp>
            <p:sp>
              <p:nvSpPr>
                <p:cNvPr id="106" name="TextBox 105"/>
                <p:cNvSpPr txBox="1"/>
                <p:nvPr/>
              </p:nvSpPr>
              <p:spPr>
                <a:xfrm>
                  <a:off x="5666265" y="5555737"/>
                  <a:ext cx="1622790" cy="615553"/>
                </a:xfrm>
                <a:prstGeom prst="rect">
                  <a:avLst/>
                </a:prstGeom>
                <a:noFill/>
              </p:spPr>
              <p:txBody>
                <a:bodyPr vert="horz" wrap="square" rtlCol="0">
                  <a:spAutoFit/>
                </a:bodyPr>
                <a:lstStyle/>
                <a:p>
                  <a:pPr algn="ctr"/>
                  <a:r>
                    <a:rPr lang="en-US" sz="1200" dirty="0" smtClean="0">
                      <a:solidFill>
                        <a:srgbClr val="000000"/>
                      </a:solidFill>
                    </a:rPr>
                    <a:t>Q</a:t>
                  </a:r>
                  <a:r>
                    <a:rPr lang="en-US" sz="1200" baseline="-25000" dirty="0" smtClean="0">
                      <a:solidFill>
                        <a:srgbClr val="000000"/>
                      </a:solidFill>
                    </a:rPr>
                    <a:t>1</a:t>
                  </a:r>
                  <a:r>
                    <a:rPr lang="en-US" sz="1200" dirty="0" smtClean="0">
                      <a:solidFill>
                        <a:srgbClr val="000000"/>
                      </a:solidFill>
                    </a:rPr>
                    <a:t>–Q</a:t>
                  </a:r>
                  <a:r>
                    <a:rPr lang="en-US" sz="1200" baseline="-25000" dirty="0" smtClean="0">
                      <a:solidFill>
                        <a:srgbClr val="000000"/>
                      </a:solidFill>
                    </a:rPr>
                    <a:t>2</a:t>
                  </a:r>
                  <a:r>
                    <a:rPr lang="en-US" sz="1200" dirty="0" smtClean="0">
                      <a:solidFill>
                        <a:srgbClr val="000000"/>
                      </a:solidFill>
                    </a:rPr>
                    <a:t>= </a:t>
                  </a:r>
                </a:p>
                <a:p>
                  <a:pPr algn="ctr"/>
                  <a:r>
                    <a:rPr lang="en-US" sz="1200" dirty="0" smtClean="0">
                      <a:solidFill>
                        <a:srgbClr val="000000"/>
                      </a:solidFill>
                    </a:rPr>
                    <a:t>1m imports</a:t>
                  </a:r>
                  <a:endParaRPr lang="en-US" sz="1200" baseline="-25000" dirty="0">
                    <a:solidFill>
                      <a:srgbClr val="000000"/>
                    </a:solidFill>
                  </a:endParaRPr>
                </a:p>
              </p:txBody>
            </p:sp>
            <p:sp>
              <p:nvSpPr>
                <p:cNvPr id="108" name="TextBox 107"/>
                <p:cNvSpPr txBox="1"/>
                <p:nvPr/>
              </p:nvSpPr>
              <p:spPr>
                <a:xfrm>
                  <a:off x="6696388" y="5613398"/>
                  <a:ext cx="1752599" cy="369332"/>
                </a:xfrm>
                <a:prstGeom prst="rect">
                  <a:avLst/>
                </a:prstGeom>
                <a:noFill/>
              </p:spPr>
              <p:txBody>
                <a:bodyPr vert="horz" wrap="square" rtlCol="0">
                  <a:spAutoFit/>
                </a:bodyPr>
                <a:lstStyle/>
                <a:p>
                  <a:pPr algn="ctr"/>
                  <a:r>
                    <a:rPr lang="en-US" sz="1200" dirty="0" smtClean="0">
                      <a:solidFill>
                        <a:srgbClr val="000000"/>
                      </a:solidFill>
                    </a:rPr>
                    <a:t>Q</a:t>
                  </a:r>
                  <a:r>
                    <a:rPr lang="en-US" sz="1200" baseline="-25000" dirty="0" smtClean="0">
                      <a:solidFill>
                        <a:srgbClr val="000000"/>
                      </a:solidFill>
                    </a:rPr>
                    <a:t>2</a:t>
                  </a:r>
                  <a:r>
                    <a:rPr lang="en-US" sz="1200" dirty="0" smtClean="0">
                      <a:solidFill>
                        <a:srgbClr val="000000"/>
                      </a:solidFill>
                    </a:rPr>
                    <a:t>–Q</a:t>
                  </a:r>
                  <a:r>
                    <a:rPr lang="en-US" sz="1200" baseline="-25000" dirty="0">
                      <a:solidFill>
                        <a:srgbClr val="000000"/>
                      </a:solidFill>
                    </a:rPr>
                    <a:t>4</a:t>
                  </a:r>
                  <a:r>
                    <a:rPr lang="en-US" sz="1200" dirty="0" smtClean="0">
                      <a:solidFill>
                        <a:srgbClr val="000000"/>
                      </a:solidFill>
                    </a:rPr>
                    <a:t>= Shortage</a:t>
                  </a:r>
                  <a:endParaRPr lang="en-US" sz="1200" baseline="-25000" dirty="0">
                    <a:solidFill>
                      <a:srgbClr val="000000"/>
                    </a:solidFill>
                  </a:endParaRPr>
                </a:p>
              </p:txBody>
            </p:sp>
            <p:sp>
              <p:nvSpPr>
                <p:cNvPr id="110" name="TextBox 109"/>
                <p:cNvSpPr txBox="1"/>
                <p:nvPr/>
              </p:nvSpPr>
              <p:spPr>
                <a:xfrm>
                  <a:off x="4906433" y="3174999"/>
                  <a:ext cx="1183470" cy="533480"/>
                </a:xfrm>
                <a:prstGeom prst="rect">
                  <a:avLst/>
                </a:prstGeom>
                <a:noFill/>
              </p:spPr>
              <p:txBody>
                <a:bodyPr vert="horz" wrap="square" rtlCol="0">
                  <a:spAutoFit/>
                </a:bodyPr>
                <a:lstStyle/>
                <a:p>
                  <a:pPr algn="ctr"/>
                  <a:r>
                    <a:rPr lang="en-US" sz="1000" dirty="0" smtClean="0">
                      <a:solidFill>
                        <a:srgbClr val="000000"/>
                      </a:solidFill>
                    </a:rPr>
                    <a:t>P increases b/c of shortage</a:t>
                  </a:r>
                  <a:endParaRPr lang="en-US" sz="1000" dirty="0">
                    <a:solidFill>
                      <a:srgbClr val="000000"/>
                    </a:solidFill>
                  </a:endParaRPr>
                </a:p>
              </p:txBody>
            </p:sp>
            <p:cxnSp>
              <p:nvCxnSpPr>
                <p:cNvPr id="92" name="Straight Connector 91"/>
                <p:cNvCxnSpPr/>
                <p:nvPr/>
              </p:nvCxnSpPr>
              <p:spPr>
                <a:xfrm flipV="1">
                  <a:off x="4624704" y="3730244"/>
                  <a:ext cx="1452247" cy="1163223"/>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089903" y="3717163"/>
                  <a:ext cx="651256" cy="0"/>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6715125" y="1814322"/>
                  <a:ext cx="2331211" cy="1889760"/>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7822456" y="2870199"/>
                  <a:ext cx="1752599" cy="533480"/>
                </a:xfrm>
                <a:prstGeom prst="rect">
                  <a:avLst/>
                </a:prstGeom>
                <a:solidFill>
                  <a:schemeClr val="accent2">
                    <a:lumMod val="20000"/>
                    <a:lumOff val="80000"/>
                  </a:schemeClr>
                </a:solidFill>
              </p:spPr>
              <p:txBody>
                <a:bodyPr vert="horz" wrap="square" rtlCol="0">
                  <a:spAutoFit/>
                </a:bodyPr>
                <a:lstStyle/>
                <a:p>
                  <a:pPr algn="ctr"/>
                  <a:r>
                    <a:rPr lang="en-US" sz="1000" dirty="0" smtClean="0">
                      <a:solidFill>
                        <a:srgbClr val="000000"/>
                      </a:solidFill>
                    </a:rPr>
                    <a:t>Higher price causes </a:t>
                  </a:r>
                  <a:r>
                    <a:rPr lang="en-US" sz="1000" dirty="0" err="1" smtClean="0">
                      <a:solidFill>
                        <a:srgbClr val="000000"/>
                      </a:solidFill>
                    </a:rPr>
                    <a:t>Qd</a:t>
                  </a:r>
                  <a:r>
                    <a:rPr lang="en-US" sz="1000" dirty="0" smtClean="0">
                      <a:solidFill>
                        <a:srgbClr val="000000"/>
                      </a:solidFill>
                    </a:rPr>
                    <a:t> to fall and Qs to rise</a:t>
                  </a:r>
                  <a:endParaRPr lang="en-US" sz="1000" baseline="-25000" dirty="0">
                    <a:solidFill>
                      <a:srgbClr val="000000"/>
                    </a:solidFill>
                  </a:endParaRPr>
                </a:p>
              </p:txBody>
            </p:sp>
          </p:grpSp>
          <p:sp>
            <p:nvSpPr>
              <p:cNvPr id="9" name="Right Brace 8"/>
              <p:cNvSpPr/>
              <p:nvPr/>
            </p:nvSpPr>
            <p:spPr>
              <a:xfrm rot="5400000">
                <a:off x="5554535" y="5021816"/>
                <a:ext cx="156639" cy="46909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07" name="Right Brace 106"/>
              <p:cNvSpPr/>
              <p:nvPr/>
            </p:nvSpPr>
            <p:spPr>
              <a:xfrm rot="5400000">
                <a:off x="6464429" y="4719270"/>
                <a:ext cx="152401" cy="107842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cxnSp>
          <p:nvCxnSpPr>
            <p:cNvPr id="109" name="Straight Arrow Connector 108"/>
            <p:cNvCxnSpPr/>
            <p:nvPr/>
          </p:nvCxnSpPr>
          <p:spPr>
            <a:xfrm flipV="1">
              <a:off x="4191000" y="3381818"/>
              <a:ext cx="0" cy="275784"/>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11" name="Straight Arrow Connector 110"/>
            <p:cNvCxnSpPr/>
            <p:nvPr/>
          </p:nvCxnSpPr>
          <p:spPr>
            <a:xfrm flipV="1">
              <a:off x="5943600" y="3338291"/>
              <a:ext cx="332997" cy="20501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12" name="Straight Arrow Connector 111"/>
            <p:cNvCxnSpPr/>
            <p:nvPr/>
          </p:nvCxnSpPr>
          <p:spPr>
            <a:xfrm flipH="1" flipV="1">
              <a:off x="6656069" y="3324574"/>
              <a:ext cx="354331" cy="218726"/>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14" name="TextBox 113"/>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Quotas</a:t>
            </a:r>
            <a:endParaRPr lang="en-US" sz="1400" i="1" dirty="0" smtClean="0">
              <a:latin typeface="Lucida Sans - 18"/>
            </a:endParaRPr>
          </a:p>
        </p:txBody>
      </p:sp>
    </p:spTree>
    <p:extLst>
      <p:ext uri="{BB962C8B-B14F-4D97-AF65-F5344CB8AC3E}">
        <p14:creationId xmlns:p14="http://schemas.microsoft.com/office/powerpoint/2010/main" val="9838468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mph" presetSubtype="0" fill="hold" nodeType="clickEffect">
                                  <p:stCondLst>
                                    <p:cond delay="0"/>
                                  </p:stCondLst>
                                  <p:childTnLst>
                                    <p:animClr clrSpc="hsl" dir="cw">
                                      <p:cBhvr override="childStyle">
                                        <p:cTn id="6" dur="500" fill="hold"/>
                                        <p:tgtEl>
                                          <p:spTgt spid="10">
                                            <p:txEl>
                                              <p:pRg st="1" end="1"/>
                                            </p:txEl>
                                          </p:spTgt>
                                        </p:tgtEl>
                                        <p:attrNameLst>
                                          <p:attrName>style.color</p:attrName>
                                        </p:attrNameLst>
                                      </p:cBhvr>
                                      <p:by>
                                        <p:hsl h="0" s="-70588" l="0"/>
                                      </p:by>
                                    </p:animClr>
                                    <p:animClr clrSpc="hsl" dir="cw">
                                      <p:cBhvr>
                                        <p:cTn id="7" dur="500" fill="hold"/>
                                        <p:tgtEl>
                                          <p:spTgt spid="10">
                                            <p:txEl>
                                              <p:pRg st="1" end="1"/>
                                            </p:txEl>
                                          </p:spTgt>
                                        </p:tgtEl>
                                        <p:attrNameLst>
                                          <p:attrName>fillcolor</p:attrName>
                                        </p:attrNameLst>
                                      </p:cBhvr>
                                      <p:by>
                                        <p:hsl h="0" s="-70588" l="0"/>
                                      </p:by>
                                    </p:animClr>
                                    <p:animClr clrSpc="hsl" dir="cw">
                                      <p:cBhvr>
                                        <p:cTn id="8" dur="500" fill="hold"/>
                                        <p:tgtEl>
                                          <p:spTgt spid="10">
                                            <p:txEl>
                                              <p:pRg st="1" end="1"/>
                                            </p:txEl>
                                          </p:spTgt>
                                        </p:tgtEl>
                                        <p:attrNameLst>
                                          <p:attrName>stroke.color</p:attrName>
                                        </p:attrNameLst>
                                      </p:cBhvr>
                                      <p:by>
                                        <p:hsl h="0" s="-70588" l="0"/>
                                      </p:by>
                                    </p:animClr>
                                    <p:set>
                                      <p:cBhvr>
                                        <p:cTn id="9" dur="500" fill="hold"/>
                                        <p:tgtEl>
                                          <p:spTgt spid="10">
                                            <p:txEl>
                                              <p:pRg st="1" end="1"/>
                                            </p:txEl>
                                          </p:spTgt>
                                        </p:tgtEl>
                                        <p:attrNameLst>
                                          <p:attrName>fill.type</p:attrName>
                                        </p:attrNameLst>
                                      </p:cBhvr>
                                      <p:to>
                                        <p:strVal val="solid"/>
                                      </p:to>
                                    </p:set>
                                  </p:childTnLst>
                                </p:cTn>
                              </p:par>
                              <p:par>
                                <p:cTn id="10" presetID="25" presetClass="emph" presetSubtype="0" fill="hold" nodeType="withEffect">
                                  <p:stCondLst>
                                    <p:cond delay="0"/>
                                  </p:stCondLst>
                                  <p:childTnLst>
                                    <p:animClr clrSpc="hsl" dir="cw">
                                      <p:cBhvr override="childStyle">
                                        <p:cTn id="11" dur="500" fill="hold"/>
                                        <p:tgtEl>
                                          <p:spTgt spid="10">
                                            <p:txEl>
                                              <p:pRg st="2" end="2"/>
                                            </p:txEl>
                                          </p:spTgt>
                                        </p:tgtEl>
                                        <p:attrNameLst>
                                          <p:attrName>style.color</p:attrName>
                                        </p:attrNameLst>
                                      </p:cBhvr>
                                      <p:by>
                                        <p:hsl h="0" s="-70588" l="0"/>
                                      </p:by>
                                    </p:animClr>
                                    <p:animClr clrSpc="hsl" dir="cw">
                                      <p:cBhvr>
                                        <p:cTn id="12" dur="500" fill="hold"/>
                                        <p:tgtEl>
                                          <p:spTgt spid="10">
                                            <p:txEl>
                                              <p:pRg st="2" end="2"/>
                                            </p:txEl>
                                          </p:spTgt>
                                        </p:tgtEl>
                                        <p:attrNameLst>
                                          <p:attrName>fillcolor</p:attrName>
                                        </p:attrNameLst>
                                      </p:cBhvr>
                                      <p:by>
                                        <p:hsl h="0" s="-70588" l="0"/>
                                      </p:by>
                                    </p:animClr>
                                    <p:animClr clrSpc="hsl" dir="cw">
                                      <p:cBhvr>
                                        <p:cTn id="13" dur="500" fill="hold"/>
                                        <p:tgtEl>
                                          <p:spTgt spid="10">
                                            <p:txEl>
                                              <p:pRg st="2" end="2"/>
                                            </p:txEl>
                                          </p:spTgt>
                                        </p:tgtEl>
                                        <p:attrNameLst>
                                          <p:attrName>stroke.color</p:attrName>
                                        </p:attrNameLst>
                                      </p:cBhvr>
                                      <p:by>
                                        <p:hsl h="0" s="-70588" l="0"/>
                                      </p:by>
                                    </p:animClr>
                                    <p:set>
                                      <p:cBhvr>
                                        <p:cTn id="14" dur="500" fill="hold"/>
                                        <p:tgtEl>
                                          <p:spTgt spid="10">
                                            <p:txEl>
                                              <p:pRg st="2" end="2"/>
                                            </p:txEl>
                                          </p:spTgt>
                                        </p:tgtEl>
                                        <p:attrNameLst>
                                          <p:attrName>fill.type</p:attrName>
                                        </p:attrNameLst>
                                      </p:cBhvr>
                                      <p:to>
                                        <p:strVal val="solid"/>
                                      </p:to>
                                    </p:set>
                                  </p:childTnLst>
                                </p:cTn>
                              </p:par>
                              <p:par>
                                <p:cTn id="15" presetID="25" presetClass="emph" presetSubtype="0" fill="hold" nodeType="withEffect">
                                  <p:stCondLst>
                                    <p:cond delay="0"/>
                                  </p:stCondLst>
                                  <p:childTnLst>
                                    <p:animClr clrSpc="hsl" dir="cw">
                                      <p:cBhvr override="childStyle">
                                        <p:cTn id="16" dur="500" fill="hold"/>
                                        <p:tgtEl>
                                          <p:spTgt spid="10">
                                            <p:txEl>
                                              <p:pRg st="3" end="3"/>
                                            </p:txEl>
                                          </p:spTgt>
                                        </p:tgtEl>
                                        <p:attrNameLst>
                                          <p:attrName>style.color</p:attrName>
                                        </p:attrNameLst>
                                      </p:cBhvr>
                                      <p:by>
                                        <p:hsl h="0" s="-70588" l="0"/>
                                      </p:by>
                                    </p:animClr>
                                    <p:animClr clrSpc="hsl" dir="cw">
                                      <p:cBhvr>
                                        <p:cTn id="17" dur="500" fill="hold"/>
                                        <p:tgtEl>
                                          <p:spTgt spid="10">
                                            <p:txEl>
                                              <p:pRg st="3" end="3"/>
                                            </p:txEl>
                                          </p:spTgt>
                                        </p:tgtEl>
                                        <p:attrNameLst>
                                          <p:attrName>fillcolor</p:attrName>
                                        </p:attrNameLst>
                                      </p:cBhvr>
                                      <p:by>
                                        <p:hsl h="0" s="-70588" l="0"/>
                                      </p:by>
                                    </p:animClr>
                                    <p:animClr clrSpc="hsl" dir="cw">
                                      <p:cBhvr>
                                        <p:cTn id="18" dur="500" fill="hold"/>
                                        <p:tgtEl>
                                          <p:spTgt spid="10">
                                            <p:txEl>
                                              <p:pRg st="3" end="3"/>
                                            </p:txEl>
                                          </p:spTgt>
                                        </p:tgtEl>
                                        <p:attrNameLst>
                                          <p:attrName>stroke.color</p:attrName>
                                        </p:attrNameLst>
                                      </p:cBhvr>
                                      <p:by>
                                        <p:hsl h="0" s="-70588" l="0"/>
                                      </p:by>
                                    </p:animClr>
                                    <p:set>
                                      <p:cBhvr>
                                        <p:cTn id="19" dur="500" fill="hold"/>
                                        <p:tgtEl>
                                          <p:spTgt spid="10">
                                            <p:txEl>
                                              <p:pRg st="3" end="3"/>
                                            </p:txEl>
                                          </p:spTgt>
                                        </p:tgtEl>
                                        <p:attrNameLst>
                                          <p:attrName>fill.type</p:attrName>
                                        </p:attrNameLst>
                                      </p:cBhvr>
                                      <p:to>
                                        <p:strVal val="solid"/>
                                      </p:to>
                                    </p:set>
                                  </p:childTnLst>
                                </p:cTn>
                              </p:par>
                              <p:par>
                                <p:cTn id="20" presetID="25" presetClass="emph" presetSubtype="0" fill="hold" nodeType="withEffect">
                                  <p:stCondLst>
                                    <p:cond delay="0"/>
                                  </p:stCondLst>
                                  <p:childTnLst>
                                    <p:animClr clrSpc="hsl" dir="cw">
                                      <p:cBhvr override="childStyle">
                                        <p:cTn id="21" dur="500" fill="hold"/>
                                        <p:tgtEl>
                                          <p:spTgt spid="10">
                                            <p:txEl>
                                              <p:pRg st="4" end="4"/>
                                            </p:txEl>
                                          </p:spTgt>
                                        </p:tgtEl>
                                        <p:attrNameLst>
                                          <p:attrName>style.color</p:attrName>
                                        </p:attrNameLst>
                                      </p:cBhvr>
                                      <p:by>
                                        <p:hsl h="0" s="-70588" l="0"/>
                                      </p:by>
                                    </p:animClr>
                                    <p:animClr clrSpc="hsl" dir="cw">
                                      <p:cBhvr>
                                        <p:cTn id="22" dur="500" fill="hold"/>
                                        <p:tgtEl>
                                          <p:spTgt spid="10">
                                            <p:txEl>
                                              <p:pRg st="4" end="4"/>
                                            </p:txEl>
                                          </p:spTgt>
                                        </p:tgtEl>
                                        <p:attrNameLst>
                                          <p:attrName>fillcolor</p:attrName>
                                        </p:attrNameLst>
                                      </p:cBhvr>
                                      <p:by>
                                        <p:hsl h="0" s="-70588" l="0"/>
                                      </p:by>
                                    </p:animClr>
                                    <p:animClr clrSpc="hsl" dir="cw">
                                      <p:cBhvr>
                                        <p:cTn id="23" dur="500" fill="hold"/>
                                        <p:tgtEl>
                                          <p:spTgt spid="10">
                                            <p:txEl>
                                              <p:pRg st="4" end="4"/>
                                            </p:txEl>
                                          </p:spTgt>
                                        </p:tgtEl>
                                        <p:attrNameLst>
                                          <p:attrName>stroke.color</p:attrName>
                                        </p:attrNameLst>
                                      </p:cBhvr>
                                      <p:by>
                                        <p:hsl h="0" s="-70588" l="0"/>
                                      </p:by>
                                    </p:animClr>
                                    <p:set>
                                      <p:cBhvr>
                                        <p:cTn id="24" dur="500" fill="hold"/>
                                        <p:tgtEl>
                                          <p:spTgt spid="10">
                                            <p:txEl>
                                              <p:pRg st="4" end="4"/>
                                            </p:txEl>
                                          </p:spTgt>
                                        </p:tgtEl>
                                        <p:attrNameLst>
                                          <p:attrName>fill.type</p:attrName>
                                        </p:attrNameLst>
                                      </p:cBhvr>
                                      <p:to>
                                        <p:strVal val="solid"/>
                                      </p:to>
                                    </p:set>
                                  </p:childTnLst>
                                </p:cTn>
                              </p:par>
                              <p:par>
                                <p:cTn id="25" presetID="25" presetClass="emph" presetSubtype="0" fill="hold" nodeType="withEffect">
                                  <p:stCondLst>
                                    <p:cond delay="0"/>
                                  </p:stCondLst>
                                  <p:childTnLst>
                                    <p:animClr clrSpc="hsl" dir="cw">
                                      <p:cBhvr override="childStyle">
                                        <p:cTn id="26" dur="500" fill="hold"/>
                                        <p:tgtEl>
                                          <p:spTgt spid="10">
                                            <p:txEl>
                                              <p:pRg st="5" end="5"/>
                                            </p:txEl>
                                          </p:spTgt>
                                        </p:tgtEl>
                                        <p:attrNameLst>
                                          <p:attrName>style.color</p:attrName>
                                        </p:attrNameLst>
                                      </p:cBhvr>
                                      <p:by>
                                        <p:hsl h="0" s="-70588" l="0"/>
                                      </p:by>
                                    </p:animClr>
                                    <p:animClr clrSpc="hsl" dir="cw">
                                      <p:cBhvr>
                                        <p:cTn id="27" dur="500" fill="hold"/>
                                        <p:tgtEl>
                                          <p:spTgt spid="10">
                                            <p:txEl>
                                              <p:pRg st="5" end="5"/>
                                            </p:txEl>
                                          </p:spTgt>
                                        </p:tgtEl>
                                        <p:attrNameLst>
                                          <p:attrName>fillcolor</p:attrName>
                                        </p:attrNameLst>
                                      </p:cBhvr>
                                      <p:by>
                                        <p:hsl h="0" s="-70588" l="0"/>
                                      </p:by>
                                    </p:animClr>
                                    <p:animClr clrSpc="hsl" dir="cw">
                                      <p:cBhvr>
                                        <p:cTn id="28" dur="500" fill="hold"/>
                                        <p:tgtEl>
                                          <p:spTgt spid="10">
                                            <p:txEl>
                                              <p:pRg st="5" end="5"/>
                                            </p:txEl>
                                          </p:spTgt>
                                        </p:tgtEl>
                                        <p:attrNameLst>
                                          <p:attrName>stroke.color</p:attrName>
                                        </p:attrNameLst>
                                      </p:cBhvr>
                                      <p:by>
                                        <p:hsl h="0" s="-70588" l="0"/>
                                      </p:by>
                                    </p:animClr>
                                    <p:set>
                                      <p:cBhvr>
                                        <p:cTn id="29" dur="500" fill="hold"/>
                                        <p:tgtEl>
                                          <p:spTgt spid="10">
                                            <p:txEl>
                                              <p:pRg st="5" end="5"/>
                                            </p:txEl>
                                          </p:spTgt>
                                        </p:tgtEl>
                                        <p:attrNameLst>
                                          <p:attrName>fill.type</p:attrName>
                                        </p:attrNameLst>
                                      </p:cBhvr>
                                      <p:to>
                                        <p:strVal val="solid"/>
                                      </p:to>
                                    </p:set>
                                  </p:childTnLst>
                                </p:cTn>
                              </p:par>
                              <p:par>
                                <p:cTn id="30" presetID="25" presetClass="emph" presetSubtype="0" fill="hold" nodeType="withEffect">
                                  <p:stCondLst>
                                    <p:cond delay="0"/>
                                  </p:stCondLst>
                                  <p:childTnLst>
                                    <p:animClr clrSpc="hsl" dir="cw">
                                      <p:cBhvr override="childStyle">
                                        <p:cTn id="31" dur="500" fill="hold"/>
                                        <p:tgtEl>
                                          <p:spTgt spid="10">
                                            <p:txEl>
                                              <p:pRg st="6" end="6"/>
                                            </p:txEl>
                                          </p:spTgt>
                                        </p:tgtEl>
                                        <p:attrNameLst>
                                          <p:attrName>style.color</p:attrName>
                                        </p:attrNameLst>
                                      </p:cBhvr>
                                      <p:by>
                                        <p:hsl h="0" s="-70588" l="0"/>
                                      </p:by>
                                    </p:animClr>
                                    <p:animClr clrSpc="hsl" dir="cw">
                                      <p:cBhvr>
                                        <p:cTn id="32" dur="500" fill="hold"/>
                                        <p:tgtEl>
                                          <p:spTgt spid="10">
                                            <p:txEl>
                                              <p:pRg st="6" end="6"/>
                                            </p:txEl>
                                          </p:spTgt>
                                        </p:tgtEl>
                                        <p:attrNameLst>
                                          <p:attrName>fillcolor</p:attrName>
                                        </p:attrNameLst>
                                      </p:cBhvr>
                                      <p:by>
                                        <p:hsl h="0" s="-70588" l="0"/>
                                      </p:by>
                                    </p:animClr>
                                    <p:animClr clrSpc="hsl" dir="cw">
                                      <p:cBhvr>
                                        <p:cTn id="33" dur="500" fill="hold"/>
                                        <p:tgtEl>
                                          <p:spTgt spid="10">
                                            <p:txEl>
                                              <p:pRg st="6" end="6"/>
                                            </p:txEl>
                                          </p:spTgt>
                                        </p:tgtEl>
                                        <p:attrNameLst>
                                          <p:attrName>stroke.color</p:attrName>
                                        </p:attrNameLst>
                                      </p:cBhvr>
                                      <p:by>
                                        <p:hsl h="0" s="-70588" l="0"/>
                                      </p:by>
                                    </p:animClr>
                                    <p:set>
                                      <p:cBhvr>
                                        <p:cTn id="34" dur="500" fill="hold"/>
                                        <p:tgtEl>
                                          <p:spTgt spid="10">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p:cNvSpPr txBox="1"/>
          <p:nvPr/>
        </p:nvSpPr>
        <p:spPr>
          <a:xfrm>
            <a:off x="0" y="647700"/>
            <a:ext cx="9144000" cy="1292662"/>
          </a:xfrm>
          <a:prstGeom prst="rect">
            <a:avLst/>
          </a:prstGeom>
          <a:noFill/>
        </p:spPr>
        <p:txBody>
          <a:bodyPr wrap="square" rtlCol="0">
            <a:spAutoFit/>
          </a:bodyPr>
          <a:lstStyle/>
          <a:p>
            <a:r>
              <a:rPr lang="en-US" sz="2400" dirty="0" smtClean="0">
                <a:solidFill>
                  <a:srgbClr val="FF0000"/>
                </a:solidFill>
              </a:rPr>
              <a:t>Protectionist Quotas</a:t>
            </a:r>
          </a:p>
          <a:p>
            <a:r>
              <a:rPr lang="en-US" sz="1800" dirty="0" smtClean="0"/>
              <a:t>A quota on imported cars caused the price to rise and the domestic quantity supplied to increase. But to determine the net effect of the quota we must examine its effect on various stakeholders.</a:t>
            </a:r>
          </a:p>
        </p:txBody>
      </p:sp>
      <p:sp>
        <p:nvSpPr>
          <p:cNvPr id="10" name="TextBox 9"/>
          <p:cNvSpPr txBox="1"/>
          <p:nvPr/>
        </p:nvSpPr>
        <p:spPr>
          <a:xfrm>
            <a:off x="-1" y="1866900"/>
            <a:ext cx="3809999" cy="3354765"/>
          </a:xfrm>
          <a:prstGeom prst="rect">
            <a:avLst/>
          </a:prstGeom>
          <a:noFill/>
        </p:spPr>
        <p:txBody>
          <a:bodyPr wrap="square" rtlCol="0">
            <a:spAutoFit/>
          </a:bodyPr>
          <a:lstStyle/>
          <a:p>
            <a:r>
              <a:rPr lang="en-US" sz="1600" b="1" dirty="0" smtClean="0">
                <a:solidFill>
                  <a:srgbClr val="0000CC"/>
                </a:solidFill>
              </a:rPr>
              <a:t>Effect of the quota on all stakeholders</a:t>
            </a:r>
          </a:p>
          <a:p>
            <a:pPr marL="285750" indent="-285750">
              <a:buFont typeface="Arial" pitchFamily="34" charset="0"/>
              <a:buChar char="•"/>
            </a:pPr>
            <a:r>
              <a:rPr lang="en-US" sz="1400" b="1" dirty="0" smtClean="0">
                <a:solidFill>
                  <a:srgbClr val="FF0000"/>
                </a:solidFill>
              </a:rPr>
              <a:t>On consumers: </a:t>
            </a:r>
            <a:r>
              <a:rPr lang="en-US" sz="1400" dirty="0" smtClean="0"/>
              <a:t>The quantity of cars falls and the price rises, so consumer surplus is reduced to the blue triangle</a:t>
            </a:r>
          </a:p>
          <a:p>
            <a:pPr marL="285750" indent="-285750">
              <a:buFont typeface="Arial" pitchFamily="34" charset="0"/>
              <a:buChar char="•"/>
            </a:pPr>
            <a:r>
              <a:rPr lang="en-US" sz="1400" b="1" dirty="0" smtClean="0">
                <a:solidFill>
                  <a:srgbClr val="FF0000"/>
                </a:solidFill>
              </a:rPr>
              <a:t>On domestic producers: </a:t>
            </a:r>
            <a:r>
              <a:rPr lang="en-US" sz="1400" dirty="0" smtClean="0"/>
              <a:t>Output and price have increases, so producer surplus increases to the two red areas (above the domestic supply curve and below the price)</a:t>
            </a:r>
          </a:p>
          <a:p>
            <a:pPr marL="285750" indent="-285750">
              <a:buFont typeface="Arial" pitchFamily="34" charset="0"/>
              <a:buChar char="•"/>
            </a:pPr>
            <a:r>
              <a:rPr lang="en-US" sz="1400" b="1" dirty="0" smtClean="0">
                <a:solidFill>
                  <a:srgbClr val="FF0000"/>
                </a:solidFill>
              </a:rPr>
              <a:t>On foreign producers: </a:t>
            </a:r>
            <a:r>
              <a:rPr lang="en-US" sz="1400" dirty="0" smtClean="0"/>
              <a:t>There will be fewer imports (only Q1-Q2) but they will sell for higher prices, so there is now some foreign producer surplus (the green area) but overall revenues fall for foreign producers.</a:t>
            </a:r>
          </a:p>
          <a:p>
            <a:pPr marL="285750" indent="-285750">
              <a:buFont typeface="Arial" pitchFamily="34" charset="0"/>
              <a:buChar char="•"/>
            </a:pPr>
            <a:r>
              <a:rPr lang="en-US" sz="1400" b="1" dirty="0" smtClean="0">
                <a:solidFill>
                  <a:srgbClr val="FF0000"/>
                </a:solidFill>
              </a:rPr>
              <a:t>On the government: </a:t>
            </a:r>
            <a:r>
              <a:rPr lang="en-US" sz="1400" dirty="0" smtClean="0"/>
              <a:t>Unlike a tariff, no revenues are collected from a quota.</a:t>
            </a:r>
            <a:endParaRPr lang="en-US" sz="1400" b="1" dirty="0" smtClean="0"/>
          </a:p>
        </p:txBody>
      </p:sp>
      <p:grpSp>
        <p:nvGrpSpPr>
          <p:cNvPr id="14" name="Group 13"/>
          <p:cNvGrpSpPr/>
          <p:nvPr/>
        </p:nvGrpSpPr>
        <p:grpSpPr>
          <a:xfrm>
            <a:off x="3581397" y="1674104"/>
            <a:ext cx="5494690" cy="3444479"/>
            <a:chOff x="3581397" y="1674104"/>
            <a:chExt cx="5494690" cy="3444479"/>
          </a:xfrm>
        </p:grpSpPr>
        <p:sp>
          <p:nvSpPr>
            <p:cNvPr id="6" name="Isosceles Triangle 5"/>
            <p:cNvSpPr/>
            <p:nvPr/>
          </p:nvSpPr>
          <p:spPr>
            <a:xfrm>
              <a:off x="5920130" y="3415965"/>
              <a:ext cx="1159707" cy="42033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334000" y="3415965"/>
              <a:ext cx="586130" cy="420339"/>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ight Triangle 118"/>
            <p:cNvSpPr/>
            <p:nvPr/>
          </p:nvSpPr>
          <p:spPr>
            <a:xfrm rot="5400000">
              <a:off x="5989603" y="3334052"/>
              <a:ext cx="410531" cy="574357"/>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011889" y="3415965"/>
              <a:ext cx="1309672" cy="41052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ight Triangle 117"/>
            <p:cNvSpPr/>
            <p:nvPr/>
          </p:nvSpPr>
          <p:spPr>
            <a:xfrm rot="5400000">
              <a:off x="4230965" y="3607420"/>
              <a:ext cx="859803" cy="1297955"/>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a:off x="3980938" y="1753281"/>
              <a:ext cx="2374810" cy="1637619"/>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3581397" y="1674104"/>
              <a:ext cx="5494690" cy="3444479"/>
              <a:chOff x="3581397" y="1559123"/>
              <a:chExt cx="5494690" cy="3444479"/>
            </a:xfrm>
          </p:grpSpPr>
          <p:grpSp>
            <p:nvGrpSpPr>
              <p:cNvPr id="61" name="Group 60"/>
              <p:cNvGrpSpPr/>
              <p:nvPr/>
            </p:nvGrpSpPr>
            <p:grpSpPr>
              <a:xfrm>
                <a:off x="3581397" y="1559123"/>
                <a:ext cx="5494690" cy="3444479"/>
                <a:chOff x="4156387" y="834231"/>
                <a:chExt cx="6105213" cy="4592637"/>
              </a:xfrm>
            </p:grpSpPr>
            <p:cxnSp>
              <p:nvCxnSpPr>
                <p:cNvPr id="64" name="Straight Connector 63"/>
                <p:cNvCxnSpPr/>
                <p:nvPr/>
              </p:nvCxnSpPr>
              <p:spPr>
                <a:xfrm>
                  <a:off x="4605146" y="3717163"/>
                  <a:ext cx="4584447" cy="0"/>
                </a:xfrm>
                <a:prstGeom prst="line">
                  <a:avLst/>
                </a:prstGeom>
                <a:ln w="38100" cap="flat" cmpd="sng" algn="ctr">
                  <a:solidFill>
                    <a:srgbClr val="7030A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624704" y="939800"/>
                  <a:ext cx="0" cy="398373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600321" y="4935601"/>
                  <a:ext cx="50162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9" idx="3"/>
                </p:cNvCxnSpPr>
                <p:nvPr/>
              </p:nvCxnSpPr>
              <p:spPr>
                <a:xfrm>
                  <a:off x="4664390" y="1039416"/>
                  <a:ext cx="4501706" cy="3568017"/>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410200" y="939800"/>
                  <a:ext cx="3784600" cy="410369"/>
                </a:xfrm>
                <a:prstGeom prst="rect">
                  <a:avLst/>
                </a:prstGeom>
                <a:noFill/>
              </p:spPr>
              <p:txBody>
                <a:bodyPr vert="horz" rtlCol="0">
                  <a:spAutoFit/>
                </a:bodyPr>
                <a:lstStyle/>
                <a:p>
                  <a:r>
                    <a:rPr lang="en-US" sz="1400" b="1">
                      <a:solidFill>
                        <a:srgbClr val="FF6820"/>
                      </a:solidFill>
                    </a:rPr>
                    <a:t>US Automobile Market (with quota)</a:t>
                  </a:r>
                </a:p>
              </p:txBody>
            </p:sp>
            <p:sp>
              <p:nvSpPr>
                <p:cNvPr id="69" name="TextBox 68"/>
                <p:cNvSpPr txBox="1"/>
                <p:nvPr/>
              </p:nvSpPr>
              <p:spPr>
                <a:xfrm>
                  <a:off x="4257990" y="834231"/>
                  <a:ext cx="406400" cy="410369"/>
                </a:xfrm>
                <a:prstGeom prst="rect">
                  <a:avLst/>
                </a:prstGeom>
                <a:noFill/>
              </p:spPr>
              <p:txBody>
                <a:bodyPr vert="horz" rtlCol="0">
                  <a:spAutoFit/>
                </a:bodyPr>
                <a:lstStyle/>
                <a:p>
                  <a:r>
                    <a:rPr lang="en-US" sz="1400" dirty="0">
                      <a:solidFill>
                        <a:srgbClr val="000000"/>
                      </a:solidFill>
                    </a:rPr>
                    <a:t>P</a:t>
                  </a:r>
                </a:p>
              </p:txBody>
            </p:sp>
            <p:sp>
              <p:nvSpPr>
                <p:cNvPr id="70" name="TextBox 69"/>
                <p:cNvSpPr txBox="1"/>
                <p:nvPr/>
              </p:nvSpPr>
              <p:spPr>
                <a:xfrm>
                  <a:off x="9461500" y="4940299"/>
                  <a:ext cx="457200" cy="410369"/>
                </a:xfrm>
                <a:prstGeom prst="rect">
                  <a:avLst/>
                </a:prstGeom>
                <a:noFill/>
              </p:spPr>
              <p:txBody>
                <a:bodyPr vert="horz" rtlCol="0">
                  <a:spAutoFit/>
                </a:bodyPr>
                <a:lstStyle/>
                <a:p>
                  <a:r>
                    <a:rPr lang="en-US" sz="1400">
                      <a:solidFill>
                        <a:srgbClr val="000000"/>
                      </a:solidFill>
                    </a:rPr>
                    <a:t>Q</a:t>
                  </a:r>
                </a:p>
              </p:txBody>
            </p:sp>
            <p:sp>
              <p:nvSpPr>
                <p:cNvPr id="71" name="TextBox 70"/>
                <p:cNvSpPr txBox="1"/>
                <p:nvPr/>
              </p:nvSpPr>
              <p:spPr>
                <a:xfrm>
                  <a:off x="8991600" y="1181100"/>
                  <a:ext cx="10668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domestic </a:t>
                  </a:r>
                </a:p>
              </p:txBody>
            </p:sp>
            <p:sp>
              <p:nvSpPr>
                <p:cNvPr id="72" name="TextBox 71"/>
                <p:cNvSpPr txBox="1"/>
                <p:nvPr/>
              </p:nvSpPr>
              <p:spPr>
                <a:xfrm>
                  <a:off x="9194800" y="4483099"/>
                  <a:ext cx="10668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domestic</a:t>
                  </a:r>
                </a:p>
              </p:txBody>
            </p:sp>
            <p:sp>
              <p:nvSpPr>
                <p:cNvPr id="73" name="TextBox 72"/>
                <p:cNvSpPr txBox="1"/>
                <p:nvPr/>
              </p:nvSpPr>
              <p:spPr>
                <a:xfrm>
                  <a:off x="4156388" y="3556000"/>
                  <a:ext cx="533400" cy="410369"/>
                </a:xfrm>
                <a:prstGeom prst="rect">
                  <a:avLst/>
                </a:prstGeom>
                <a:noFill/>
              </p:spPr>
              <p:txBody>
                <a:bodyPr vert="horz" rtlCol="0">
                  <a:spAutoFit/>
                </a:bodyPr>
                <a:lstStyle/>
                <a:p>
                  <a:r>
                    <a:rPr lang="en-US" sz="1400" dirty="0">
                      <a:solidFill>
                        <a:srgbClr val="000000"/>
                      </a:solidFill>
                    </a:rPr>
                    <a:t>P</a:t>
                  </a:r>
                  <a:r>
                    <a:rPr lang="en-US" sz="1400" baseline="-25000" dirty="0">
                      <a:solidFill>
                        <a:srgbClr val="000000"/>
                      </a:solidFill>
                    </a:rPr>
                    <a:t>w</a:t>
                  </a:r>
                </a:p>
              </p:txBody>
            </p:sp>
            <p:sp>
              <p:nvSpPr>
                <p:cNvPr id="74" name="TextBox 73"/>
                <p:cNvSpPr txBox="1"/>
                <p:nvPr/>
              </p:nvSpPr>
              <p:spPr>
                <a:xfrm>
                  <a:off x="7912100" y="5003799"/>
                  <a:ext cx="5842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4</a:t>
                  </a:r>
                </a:p>
              </p:txBody>
            </p:sp>
            <p:sp>
              <p:nvSpPr>
                <p:cNvPr id="75" name="TextBox 74"/>
                <p:cNvSpPr txBox="1"/>
                <p:nvPr/>
              </p:nvSpPr>
              <p:spPr>
                <a:xfrm>
                  <a:off x="5969000" y="4991099"/>
                  <a:ext cx="533400" cy="410369"/>
                </a:xfrm>
                <a:prstGeom prst="rect">
                  <a:avLst/>
                </a:prstGeom>
                <a:noFill/>
              </p:spPr>
              <p:txBody>
                <a:bodyPr vert="horz" rtlCol="0">
                  <a:spAutoFit/>
                </a:bodyPr>
                <a:lstStyle/>
                <a:p>
                  <a:r>
                    <a:rPr lang="en-US" sz="1400" dirty="0">
                      <a:solidFill>
                        <a:srgbClr val="000000"/>
                      </a:solidFill>
                    </a:rPr>
                    <a:t>Q</a:t>
                  </a:r>
                  <a:r>
                    <a:rPr lang="en-US" sz="1400" baseline="-25000" dirty="0">
                      <a:solidFill>
                        <a:srgbClr val="000000"/>
                      </a:solidFill>
                    </a:rPr>
                    <a:t>1</a:t>
                  </a:r>
                </a:p>
              </p:txBody>
            </p:sp>
            <p:sp>
              <p:nvSpPr>
                <p:cNvPr id="76" name="TextBox 75"/>
                <p:cNvSpPr txBox="1"/>
                <p:nvPr/>
              </p:nvSpPr>
              <p:spPr>
                <a:xfrm>
                  <a:off x="4156387" y="2920091"/>
                  <a:ext cx="508000" cy="410369"/>
                </a:xfrm>
                <a:prstGeom prst="rect">
                  <a:avLst/>
                </a:prstGeom>
                <a:noFill/>
              </p:spPr>
              <p:txBody>
                <a:bodyPr vert="horz" rtlCol="0">
                  <a:spAutoFit/>
                </a:bodyPr>
                <a:lstStyle/>
                <a:p>
                  <a:r>
                    <a:rPr lang="en-US" sz="1400">
                      <a:solidFill>
                        <a:srgbClr val="000000"/>
                      </a:solidFill>
                    </a:rPr>
                    <a:t>P</a:t>
                  </a:r>
                  <a:r>
                    <a:rPr lang="en-US" sz="1400" baseline="-25000">
                      <a:solidFill>
                        <a:srgbClr val="000000"/>
                      </a:solidFill>
                    </a:rPr>
                    <a:t>q</a:t>
                  </a:r>
                </a:p>
              </p:txBody>
            </p:sp>
            <p:sp>
              <p:nvSpPr>
                <p:cNvPr id="77" name="TextBox 76"/>
                <p:cNvSpPr txBox="1"/>
                <p:nvPr/>
              </p:nvSpPr>
              <p:spPr>
                <a:xfrm>
                  <a:off x="9258300" y="3632201"/>
                  <a:ext cx="7874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world</a:t>
                  </a:r>
                </a:p>
              </p:txBody>
            </p:sp>
            <p:sp>
              <p:nvSpPr>
                <p:cNvPr id="78" name="TextBox 77"/>
                <p:cNvSpPr txBox="1"/>
                <p:nvPr/>
              </p:nvSpPr>
              <p:spPr>
                <a:xfrm>
                  <a:off x="9055100" y="1612900"/>
                  <a:ext cx="1041400" cy="410369"/>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w/ quota</a:t>
                  </a:r>
                </a:p>
              </p:txBody>
            </p:sp>
            <p:sp>
              <p:nvSpPr>
                <p:cNvPr id="79" name="TextBox 78"/>
                <p:cNvSpPr txBox="1"/>
                <p:nvPr/>
              </p:nvSpPr>
              <p:spPr>
                <a:xfrm>
                  <a:off x="6578600" y="4978399"/>
                  <a:ext cx="5334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2</a:t>
                  </a:r>
                </a:p>
              </p:txBody>
            </p:sp>
            <p:sp>
              <p:nvSpPr>
                <p:cNvPr id="80" name="TextBox 79"/>
                <p:cNvSpPr txBox="1"/>
                <p:nvPr/>
              </p:nvSpPr>
              <p:spPr>
                <a:xfrm>
                  <a:off x="4305300" y="4927599"/>
                  <a:ext cx="431800" cy="410369"/>
                </a:xfrm>
                <a:prstGeom prst="rect">
                  <a:avLst/>
                </a:prstGeom>
                <a:noFill/>
              </p:spPr>
              <p:txBody>
                <a:bodyPr vert="horz" rtlCol="0">
                  <a:spAutoFit/>
                </a:bodyPr>
                <a:lstStyle/>
                <a:p>
                  <a:r>
                    <a:rPr lang="en-US" sz="1400" dirty="0">
                      <a:solidFill>
                        <a:srgbClr val="000000"/>
                      </a:solidFill>
                    </a:rPr>
                    <a:t>0</a:t>
                  </a:r>
                </a:p>
              </p:txBody>
            </p:sp>
            <p:cxnSp>
              <p:nvCxnSpPr>
                <p:cNvPr id="81" name="Straight Connector 80"/>
                <p:cNvCxnSpPr/>
                <p:nvPr/>
              </p:nvCxnSpPr>
              <p:spPr>
                <a:xfrm flipV="1">
                  <a:off x="6089903" y="1384300"/>
                  <a:ext cx="2878328" cy="2319782"/>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6063869" y="3125276"/>
                  <a:ext cx="26034" cy="179089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8043544" y="3704082"/>
                  <a:ext cx="0" cy="1251203"/>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6728079" y="3156711"/>
                  <a:ext cx="13080" cy="1785493"/>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4605146" y="3156711"/>
                  <a:ext cx="2774188" cy="0"/>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379334" y="3156711"/>
                  <a:ext cx="0" cy="1759459"/>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7239000" y="5016499"/>
                  <a:ext cx="558800" cy="410369"/>
                </a:xfrm>
                <a:prstGeom prst="rect">
                  <a:avLst/>
                </a:prstGeom>
                <a:noFill/>
              </p:spPr>
              <p:txBody>
                <a:bodyPr vert="horz" rtlCol="0">
                  <a:spAutoFit/>
                </a:bodyPr>
                <a:lstStyle/>
                <a:p>
                  <a:r>
                    <a:rPr lang="en-US" sz="1400">
                      <a:solidFill>
                        <a:srgbClr val="000000"/>
                      </a:solidFill>
                    </a:rPr>
                    <a:t>Q</a:t>
                  </a:r>
                  <a:r>
                    <a:rPr lang="en-US" sz="1400" baseline="-25000">
                      <a:solidFill>
                        <a:srgbClr val="000000"/>
                      </a:solidFill>
                    </a:rPr>
                    <a:t>3</a:t>
                  </a:r>
                </a:p>
              </p:txBody>
            </p:sp>
            <p:cxnSp>
              <p:nvCxnSpPr>
                <p:cNvPr id="114" name="Straight Connector 113"/>
                <p:cNvCxnSpPr/>
                <p:nvPr/>
              </p:nvCxnSpPr>
              <p:spPr>
                <a:xfrm flipV="1">
                  <a:off x="4624704" y="3730244"/>
                  <a:ext cx="1452247" cy="1163223"/>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6089903" y="3717163"/>
                  <a:ext cx="651256" cy="0"/>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6715125" y="1814322"/>
                  <a:ext cx="2331211" cy="1889760"/>
                </a:xfrm>
                <a:prstGeom prst="line">
                  <a:avLst/>
                </a:prstGeom>
                <a:ln w="5715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46" name="Straight Arrow Connector 45"/>
              <p:cNvCxnSpPr/>
              <p:nvPr/>
            </p:nvCxnSpPr>
            <p:spPr>
              <a:xfrm flipV="1">
                <a:off x="4191000" y="3381818"/>
                <a:ext cx="0" cy="275784"/>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sp>
        <p:nvSpPr>
          <p:cNvPr id="13" name="Rectangle 12"/>
          <p:cNvSpPr/>
          <p:nvPr/>
        </p:nvSpPr>
        <p:spPr>
          <a:xfrm>
            <a:off x="0" y="5118583"/>
            <a:ext cx="9144000" cy="523220"/>
          </a:xfrm>
          <a:prstGeom prst="rect">
            <a:avLst/>
          </a:prstGeom>
        </p:spPr>
        <p:txBody>
          <a:bodyPr wrap="square">
            <a:spAutoFit/>
          </a:bodyPr>
          <a:lstStyle/>
          <a:p>
            <a:pPr marL="285750" indent="-285750">
              <a:buFont typeface="Arial" pitchFamily="34" charset="0"/>
              <a:buChar char="•"/>
            </a:pPr>
            <a:r>
              <a:rPr lang="en-US" sz="1400" b="1" dirty="0">
                <a:solidFill>
                  <a:srgbClr val="FF0000"/>
                </a:solidFill>
              </a:rPr>
              <a:t>On total welfare: </a:t>
            </a:r>
            <a:r>
              <a:rPr lang="en-US" sz="1400" dirty="0"/>
              <a:t>Total welfare decreases due to fewer cars being sold and more being produced by relatively inefficient domestic producers. The black triangle is the area of welfare loss</a:t>
            </a:r>
            <a:endParaRPr lang="en-US" sz="1400" b="1" dirty="0"/>
          </a:p>
        </p:txBody>
      </p:sp>
      <p:sp>
        <p:nvSpPr>
          <p:cNvPr id="120" name="TextBox 119"/>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Quotas</a:t>
            </a:r>
            <a:endParaRPr lang="en-US" sz="1400" i="1" dirty="0" smtClean="0">
              <a:latin typeface="Lucida Sans - 18"/>
            </a:endParaRPr>
          </a:p>
        </p:txBody>
      </p:sp>
    </p:spTree>
    <p:extLst>
      <p:ext uri="{BB962C8B-B14F-4D97-AF65-F5344CB8AC3E}">
        <p14:creationId xmlns:p14="http://schemas.microsoft.com/office/powerpoint/2010/main" val="3613344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dissolve">
                                      <p:cBhvr>
                                        <p:cTn id="7" dur="500"/>
                                        <p:tgtEl>
                                          <p:spTgt spid="10">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0">
                                            <p:txEl>
                                              <p:pRg st="2" end="2"/>
                                            </p:txEl>
                                          </p:spTgt>
                                        </p:tgtEl>
                                        <p:attrNameLst>
                                          <p:attrName>style.visibility</p:attrName>
                                        </p:attrNameLst>
                                      </p:cBhvr>
                                      <p:to>
                                        <p:strVal val="visible"/>
                                      </p:to>
                                    </p:set>
                                    <p:animEffect transition="in" filter="dissolve">
                                      <p:cBhvr>
                                        <p:cTn id="10" dur="500"/>
                                        <p:tgtEl>
                                          <p:spTgt spid="10">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animEffect transition="in" filter="dissolve">
                                      <p:cBhvr>
                                        <p:cTn id="13" dur="500"/>
                                        <p:tgtEl>
                                          <p:spTgt spid="10">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0">
                                            <p:txEl>
                                              <p:pRg st="4" end="4"/>
                                            </p:txEl>
                                          </p:spTgt>
                                        </p:tgtEl>
                                        <p:attrNameLst>
                                          <p:attrName>style.visibility</p:attrName>
                                        </p:attrNameLst>
                                      </p:cBhvr>
                                      <p:to>
                                        <p:strVal val="visible"/>
                                      </p:to>
                                    </p:set>
                                    <p:animEffect transition="in" filter="dissolve">
                                      <p:cBhvr>
                                        <p:cTn id="16" dur="500"/>
                                        <p:tgtEl>
                                          <p:spTgt spid="10">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animEffect transition="in" filter="checkerboard(across)">
                                      <p:cBhvr>
                                        <p:cTn id="21"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1015663"/>
          </a:xfrm>
          <a:prstGeom prst="rect">
            <a:avLst/>
          </a:prstGeom>
          <a:noFill/>
        </p:spPr>
        <p:txBody>
          <a:bodyPr wrap="square" rtlCol="0">
            <a:spAutoFit/>
          </a:bodyPr>
          <a:lstStyle/>
          <a:p>
            <a:r>
              <a:rPr lang="en-US" sz="2400" dirty="0" smtClean="0">
                <a:solidFill>
                  <a:srgbClr val="FF0000"/>
                </a:solidFill>
              </a:rPr>
              <a:t>Protectionist Subsidies</a:t>
            </a:r>
          </a:p>
          <a:p>
            <a:r>
              <a:rPr lang="en-US" sz="1800" dirty="0" smtClean="0"/>
              <a:t>A third form of protectionism is government subsidies to domestic producers. Assume the US government provided a $2,000 subsidy to American auto manufacturers for every car produced. </a:t>
            </a:r>
            <a:endParaRPr lang="en-US" sz="1800" dirty="0"/>
          </a:p>
        </p:txBody>
      </p:sp>
      <p:sp>
        <p:nvSpPr>
          <p:cNvPr id="30" name="TextBox 29"/>
          <p:cNvSpPr txBox="1"/>
          <p:nvPr/>
        </p:nvSpPr>
        <p:spPr>
          <a:xfrm>
            <a:off x="0" y="1638300"/>
            <a:ext cx="3977640" cy="3785652"/>
          </a:xfrm>
          <a:prstGeom prst="rect">
            <a:avLst/>
          </a:prstGeom>
          <a:noFill/>
        </p:spPr>
        <p:txBody>
          <a:bodyPr wrap="square" rtlCol="0">
            <a:spAutoFit/>
          </a:bodyPr>
          <a:lstStyle/>
          <a:p>
            <a:r>
              <a:rPr lang="en-US" sz="1600" b="1" dirty="0" smtClean="0">
                <a:solidFill>
                  <a:srgbClr val="0000CC"/>
                </a:solidFill>
              </a:rPr>
              <a:t>The effects of a protectionist subsidy:</a:t>
            </a:r>
          </a:p>
          <a:p>
            <a:pPr marL="285750" indent="-285750">
              <a:buFont typeface="Arial" pitchFamily="34" charset="0"/>
              <a:buChar char="•"/>
            </a:pPr>
            <a:r>
              <a:rPr lang="en-US" sz="1600" dirty="0" smtClean="0"/>
              <a:t>The domestic supply increases from </a:t>
            </a:r>
            <a:r>
              <a:rPr lang="en-US" sz="1600" dirty="0" err="1" smtClean="0"/>
              <a:t>Sd</a:t>
            </a:r>
            <a:r>
              <a:rPr lang="en-US" sz="1600" dirty="0" smtClean="0"/>
              <a:t> to </a:t>
            </a:r>
            <a:r>
              <a:rPr lang="en-US" sz="1600" dirty="0" err="1" smtClean="0"/>
              <a:t>S</a:t>
            </a:r>
            <a:r>
              <a:rPr lang="en-US" sz="1600" baseline="-25000" dirty="0" err="1" smtClean="0"/>
              <a:t>d</a:t>
            </a:r>
            <a:r>
              <a:rPr lang="en-US" sz="1600" baseline="-25000" dirty="0" smtClean="0"/>
              <a:t> w/ subsidy</a:t>
            </a:r>
            <a:r>
              <a:rPr lang="en-US" sz="1600" dirty="0" smtClean="0"/>
              <a:t> , a ‘downward’ shift of $2,000</a:t>
            </a:r>
          </a:p>
          <a:p>
            <a:pPr marL="285750" indent="-285750">
              <a:buFont typeface="Arial" pitchFamily="34" charset="0"/>
              <a:buChar char="•"/>
            </a:pPr>
            <a:r>
              <a:rPr lang="en-US" sz="1600" dirty="0" smtClean="0"/>
              <a:t>The world price is still below the domestic price, so consumers will still pay the price Pw for cars. Producers receive </a:t>
            </a:r>
            <a:r>
              <a:rPr lang="en-US" sz="1600" dirty="0" err="1" smtClean="0"/>
              <a:t>P</a:t>
            </a:r>
            <a:r>
              <a:rPr lang="en-US" sz="1600" baseline="-25000" dirty="0" err="1" smtClean="0"/>
              <a:t>w+sub</a:t>
            </a:r>
            <a:r>
              <a:rPr lang="en-US" sz="1600" dirty="0" smtClean="0"/>
              <a:t> (the world price plus the subsidy)</a:t>
            </a:r>
          </a:p>
          <a:p>
            <a:pPr marL="285750" indent="-285750">
              <a:buFont typeface="Arial" pitchFamily="34" charset="0"/>
              <a:buChar char="•"/>
            </a:pPr>
            <a:r>
              <a:rPr lang="en-US" sz="1600" dirty="0" smtClean="0"/>
              <a:t>Because of the increased supply, domestic output will increase from Q1 to Q2. </a:t>
            </a:r>
          </a:p>
          <a:p>
            <a:pPr marL="285750" indent="-285750">
              <a:buFont typeface="Arial" pitchFamily="34" charset="0"/>
              <a:buChar char="•"/>
            </a:pPr>
            <a:r>
              <a:rPr lang="en-US" sz="1600" dirty="0" smtClean="0"/>
              <a:t>Imports will decrease from Q1-Q3 to Q2-Q3.</a:t>
            </a:r>
          </a:p>
          <a:p>
            <a:pPr marL="285750" indent="-285750">
              <a:buFont typeface="Arial" pitchFamily="34" charset="0"/>
              <a:buChar char="•"/>
            </a:pPr>
            <a:endParaRPr lang="en-US" sz="1600" dirty="0">
              <a:solidFill>
                <a:srgbClr val="0000CC"/>
              </a:solidFill>
            </a:endParaRPr>
          </a:p>
          <a:p>
            <a:pPr algn="ctr"/>
            <a:r>
              <a:rPr lang="en-US" sz="1600" i="1" dirty="0" smtClean="0">
                <a:solidFill>
                  <a:srgbClr val="FF0000"/>
                </a:solidFill>
              </a:rPr>
              <a:t>The subsidy leads to more cars being produced domestically, and fewer cars being imported, making it a form of protectionism</a:t>
            </a:r>
          </a:p>
        </p:txBody>
      </p:sp>
      <p:grpSp>
        <p:nvGrpSpPr>
          <p:cNvPr id="35" name="Group 34"/>
          <p:cNvGrpSpPr/>
          <p:nvPr/>
        </p:nvGrpSpPr>
        <p:grpSpPr>
          <a:xfrm>
            <a:off x="3962401" y="1482923"/>
            <a:ext cx="5181600" cy="4010800"/>
            <a:chOff x="3962401" y="1485900"/>
            <a:chExt cx="5181600" cy="4010800"/>
          </a:xfrm>
        </p:grpSpPr>
        <p:grpSp>
          <p:nvGrpSpPr>
            <p:cNvPr id="36" name="Group 35"/>
            <p:cNvGrpSpPr/>
            <p:nvPr/>
          </p:nvGrpSpPr>
          <p:grpSpPr>
            <a:xfrm>
              <a:off x="3962401" y="1485900"/>
              <a:ext cx="5181600" cy="4010800"/>
              <a:chOff x="4364567" y="812800"/>
              <a:chExt cx="5757333" cy="5347732"/>
            </a:xfrm>
          </p:grpSpPr>
          <p:cxnSp>
            <p:nvCxnSpPr>
              <p:cNvPr id="38" name="Straight Connector 37"/>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786885" y="1451355"/>
                <a:ext cx="4196080" cy="3527045"/>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422900" y="1016000"/>
                <a:ext cx="3657600" cy="410369"/>
              </a:xfrm>
              <a:prstGeom prst="rect">
                <a:avLst/>
              </a:prstGeom>
              <a:noFill/>
            </p:spPr>
            <p:txBody>
              <a:bodyPr vert="horz" rtlCol="0">
                <a:spAutoFit/>
              </a:bodyPr>
              <a:lstStyle/>
              <a:p>
                <a:r>
                  <a:rPr lang="en-US" sz="1400" b="1">
                    <a:solidFill>
                      <a:srgbClr val="FF6820"/>
                    </a:solidFill>
                  </a:rPr>
                  <a:t>US Automobile Market (with trade)</a:t>
                </a:r>
              </a:p>
            </p:txBody>
          </p:sp>
          <p:sp>
            <p:nvSpPr>
              <p:cNvPr id="43" name="TextBox 42"/>
              <p:cNvSpPr txBox="1"/>
              <p:nvPr/>
            </p:nvSpPr>
            <p:spPr>
              <a:xfrm>
                <a:off x="4364567" y="812800"/>
                <a:ext cx="584200" cy="410369"/>
              </a:xfrm>
              <a:prstGeom prst="rect">
                <a:avLst/>
              </a:prstGeom>
              <a:noFill/>
            </p:spPr>
            <p:txBody>
              <a:bodyPr vert="horz" rtlCol="0">
                <a:spAutoFit/>
              </a:bodyPr>
              <a:lstStyle/>
              <a:p>
                <a:r>
                  <a:rPr lang="en-US" sz="1400" dirty="0">
                    <a:solidFill>
                      <a:srgbClr val="000000"/>
                    </a:solidFill>
                  </a:rPr>
                  <a:t>P</a:t>
                </a:r>
              </a:p>
            </p:txBody>
          </p:sp>
          <p:sp>
            <p:nvSpPr>
              <p:cNvPr id="44" name="TextBox 43"/>
              <p:cNvSpPr txBox="1"/>
              <p:nvPr/>
            </p:nvSpPr>
            <p:spPr>
              <a:xfrm>
                <a:off x="9474200" y="4978399"/>
                <a:ext cx="584200" cy="410369"/>
              </a:xfrm>
              <a:prstGeom prst="rect">
                <a:avLst/>
              </a:prstGeom>
              <a:noFill/>
            </p:spPr>
            <p:txBody>
              <a:bodyPr vert="horz" rtlCol="0">
                <a:spAutoFit/>
              </a:bodyPr>
              <a:lstStyle/>
              <a:p>
                <a:r>
                  <a:rPr lang="en-US" sz="1400">
                    <a:solidFill>
                      <a:srgbClr val="000000"/>
                    </a:solidFill>
                  </a:rPr>
                  <a:t>Q</a:t>
                </a:r>
              </a:p>
            </p:txBody>
          </p:sp>
          <p:sp>
            <p:nvSpPr>
              <p:cNvPr id="45" name="TextBox 44"/>
              <p:cNvSpPr txBox="1"/>
              <p:nvPr/>
            </p:nvSpPr>
            <p:spPr>
              <a:xfrm>
                <a:off x="8936566" y="1219200"/>
                <a:ext cx="635000" cy="410369"/>
              </a:xfrm>
              <a:prstGeom prst="rect">
                <a:avLst/>
              </a:prstGeom>
              <a:noFill/>
            </p:spPr>
            <p:txBody>
              <a:bodyPr vert="horz" rtlCol="0">
                <a:spAutoFit/>
              </a:bodyPr>
              <a:lstStyle/>
              <a:p>
                <a:r>
                  <a:rPr lang="en-US" sz="1400" dirty="0" err="1">
                    <a:solidFill>
                      <a:srgbClr val="000000"/>
                    </a:solidFill>
                  </a:rPr>
                  <a:t>S</a:t>
                </a:r>
                <a:r>
                  <a:rPr lang="en-US" sz="1400" baseline="-25000" dirty="0" err="1">
                    <a:solidFill>
                      <a:srgbClr val="000000"/>
                    </a:solidFill>
                  </a:rPr>
                  <a:t>d</a:t>
                </a:r>
                <a:endParaRPr lang="en-US" sz="1400" baseline="-25000" dirty="0">
                  <a:solidFill>
                    <a:srgbClr val="000000"/>
                  </a:solidFill>
                </a:endParaRPr>
              </a:p>
            </p:txBody>
          </p:sp>
          <p:sp>
            <p:nvSpPr>
              <p:cNvPr id="46" name="TextBox 45"/>
              <p:cNvSpPr txBox="1"/>
              <p:nvPr/>
            </p:nvSpPr>
            <p:spPr>
              <a:xfrm>
                <a:off x="9207500" y="4533901"/>
                <a:ext cx="533400" cy="410369"/>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49" name="TextBox 48"/>
              <p:cNvSpPr txBox="1"/>
              <p:nvPr/>
            </p:nvSpPr>
            <p:spPr>
              <a:xfrm>
                <a:off x="4381500" y="3606798"/>
                <a:ext cx="609600" cy="410369"/>
              </a:xfrm>
              <a:prstGeom prst="rect">
                <a:avLst/>
              </a:prstGeom>
              <a:noFill/>
            </p:spPr>
            <p:txBody>
              <a:bodyPr vert="horz" rtlCol="0">
                <a:spAutoFit/>
              </a:bodyPr>
              <a:lstStyle/>
              <a:p>
                <a:r>
                  <a:rPr lang="en-US" sz="1400" smtClean="0">
                    <a:solidFill>
                      <a:srgbClr val="000000"/>
                    </a:solidFill>
                  </a:rPr>
                  <a:t>P</a:t>
                </a:r>
                <a:r>
                  <a:rPr lang="en-US" sz="1400" baseline="-25000">
                    <a:solidFill>
                      <a:srgbClr val="000000"/>
                    </a:solidFill>
                  </a:rPr>
                  <a:t>w</a:t>
                </a:r>
              </a:p>
            </p:txBody>
          </p:sp>
          <p:sp>
            <p:nvSpPr>
              <p:cNvPr id="50" name="TextBox 49"/>
              <p:cNvSpPr txBox="1"/>
              <p:nvPr/>
            </p:nvSpPr>
            <p:spPr>
              <a:xfrm>
                <a:off x="7937500" y="4978400"/>
                <a:ext cx="635000" cy="410369"/>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3</a:t>
                </a:r>
              </a:p>
            </p:txBody>
          </p:sp>
          <p:sp>
            <p:nvSpPr>
              <p:cNvPr id="51" name="TextBox 50"/>
              <p:cNvSpPr txBox="1"/>
              <p:nvPr/>
            </p:nvSpPr>
            <p:spPr>
              <a:xfrm>
                <a:off x="6032500" y="5016500"/>
                <a:ext cx="660400" cy="410369"/>
              </a:xfrm>
              <a:prstGeom prst="rect">
                <a:avLst/>
              </a:prstGeom>
              <a:noFill/>
            </p:spPr>
            <p:txBody>
              <a:bodyPr vert="horz" rtlCol="0">
                <a:spAutoFit/>
              </a:bodyPr>
              <a:lstStyle/>
              <a:p>
                <a:r>
                  <a:rPr lang="en-US" sz="1400" dirty="0">
                    <a:solidFill>
                      <a:srgbClr val="000000"/>
                    </a:solidFill>
                  </a:rPr>
                  <a:t>Q</a:t>
                </a:r>
                <a:r>
                  <a:rPr lang="en-US" sz="1400" baseline="-25000" dirty="0">
                    <a:solidFill>
                      <a:srgbClr val="000000"/>
                    </a:solidFill>
                  </a:rPr>
                  <a:t>1</a:t>
                </a:r>
              </a:p>
            </p:txBody>
          </p:sp>
          <p:cxnSp>
            <p:nvCxnSpPr>
              <p:cNvPr id="52" name="Straight Connector 51"/>
              <p:cNvCxnSpPr/>
              <p:nvPr/>
            </p:nvCxnSpPr>
            <p:spPr>
              <a:xfrm>
                <a:off x="4775072" y="3734308"/>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9207500" y="3606798"/>
                <a:ext cx="914400" cy="410369"/>
              </a:xfrm>
              <a:prstGeom prst="rect">
                <a:avLst/>
              </a:prstGeom>
              <a:noFill/>
            </p:spPr>
            <p:txBody>
              <a:bodyPr vert="horz" rtlCol="0">
                <a:spAutoFit/>
              </a:bodyPr>
              <a:lstStyle/>
              <a:p>
                <a:r>
                  <a:rPr lang="en-US" sz="1400" smtClean="0">
                    <a:solidFill>
                      <a:srgbClr val="000000"/>
                    </a:solidFill>
                  </a:rPr>
                  <a:t>S</a:t>
                </a:r>
                <a:r>
                  <a:rPr lang="en-US" sz="1400" baseline="-25000">
                    <a:solidFill>
                      <a:srgbClr val="000000"/>
                    </a:solidFill>
                  </a:rPr>
                  <a:t>world</a:t>
                </a:r>
              </a:p>
            </p:txBody>
          </p:sp>
          <p:cxnSp>
            <p:nvCxnSpPr>
              <p:cNvPr id="56" name="Straight Connector 55"/>
              <p:cNvCxnSpPr/>
              <p:nvPr/>
            </p:nvCxnSpPr>
            <p:spPr>
              <a:xfrm>
                <a:off x="6260210" y="3734308"/>
                <a:ext cx="0" cy="1223771"/>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8098917" y="3722496"/>
                <a:ext cx="0" cy="122177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744632" y="5791200"/>
                <a:ext cx="3784600" cy="369332"/>
              </a:xfrm>
              <a:prstGeom prst="rect">
                <a:avLst/>
              </a:prstGeom>
              <a:noFill/>
            </p:spPr>
            <p:txBody>
              <a:bodyPr vert="horz" wrap="square" rtlCol="0">
                <a:spAutoFit/>
              </a:bodyPr>
              <a:lstStyle/>
              <a:p>
                <a:pPr algn="ctr"/>
                <a:r>
                  <a:rPr lang="en-US" sz="1200" dirty="0" smtClean="0">
                    <a:solidFill>
                      <a:srgbClr val="000000"/>
                    </a:solidFill>
                  </a:rPr>
                  <a:t>Q</a:t>
                </a:r>
                <a:r>
                  <a:rPr lang="en-US" sz="1200" baseline="-25000" dirty="0">
                    <a:solidFill>
                      <a:srgbClr val="000000"/>
                    </a:solidFill>
                  </a:rPr>
                  <a:t>2</a:t>
                </a:r>
                <a:r>
                  <a:rPr lang="en-US" sz="1200" dirty="0" smtClean="0">
                    <a:solidFill>
                      <a:srgbClr val="000000"/>
                    </a:solidFill>
                  </a:rPr>
                  <a:t>-Q</a:t>
                </a:r>
                <a:r>
                  <a:rPr lang="en-US" sz="1200" baseline="-25000" dirty="0" smtClean="0">
                    <a:solidFill>
                      <a:srgbClr val="000000"/>
                    </a:solidFill>
                  </a:rPr>
                  <a:t>3</a:t>
                </a:r>
                <a:r>
                  <a:rPr lang="en-US" sz="1200" dirty="0" smtClean="0">
                    <a:solidFill>
                      <a:srgbClr val="000000"/>
                    </a:solidFill>
                  </a:rPr>
                  <a:t>= The number of imports after subsidy</a:t>
                </a:r>
                <a:endParaRPr lang="en-US" sz="1200" baseline="-25000" dirty="0">
                  <a:solidFill>
                    <a:srgbClr val="000000"/>
                  </a:solidFill>
                </a:endParaRPr>
              </a:p>
            </p:txBody>
          </p:sp>
          <p:cxnSp>
            <p:nvCxnSpPr>
              <p:cNvPr id="32" name="Straight Connector 31"/>
              <p:cNvCxnSpPr/>
              <p:nvPr/>
            </p:nvCxnSpPr>
            <p:spPr>
              <a:xfrm flipV="1">
                <a:off x="5973232" y="2271316"/>
                <a:ext cx="2709333" cy="230068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830565" y="2028032"/>
                <a:ext cx="788924" cy="601875"/>
              </a:xfrm>
              <a:prstGeom prst="rect">
                <a:avLst/>
              </a:prstGeom>
              <a:noFill/>
            </p:spPr>
            <p:txBody>
              <a:bodyPr vert="horz" wrap="square" rtlCol="0">
                <a:spAutoFit/>
              </a:bodyPr>
              <a:lstStyle/>
              <a:p>
                <a:r>
                  <a:rPr lang="en-US" sz="1400" dirty="0" err="1" smtClean="0">
                    <a:solidFill>
                      <a:srgbClr val="000000"/>
                    </a:solidFill>
                  </a:rPr>
                  <a:t>S</a:t>
                </a:r>
                <a:r>
                  <a:rPr lang="en-US" sz="1400" baseline="-25000" dirty="0" err="1" smtClean="0">
                    <a:solidFill>
                      <a:srgbClr val="000000"/>
                    </a:solidFill>
                  </a:rPr>
                  <a:t>d</a:t>
                </a:r>
                <a:r>
                  <a:rPr lang="en-US" sz="1400" baseline="-25000" dirty="0" smtClean="0">
                    <a:solidFill>
                      <a:srgbClr val="000000"/>
                    </a:solidFill>
                  </a:rPr>
                  <a:t> w/ subsidy</a:t>
                </a:r>
                <a:endParaRPr lang="en-US" sz="1400" baseline="-25000" dirty="0">
                  <a:solidFill>
                    <a:srgbClr val="000000"/>
                  </a:solidFill>
                </a:endParaRPr>
              </a:p>
            </p:txBody>
          </p:sp>
          <p:sp>
            <p:nvSpPr>
              <p:cNvPr id="59" name="TextBox 58"/>
              <p:cNvSpPr txBox="1"/>
              <p:nvPr/>
            </p:nvSpPr>
            <p:spPr>
              <a:xfrm>
                <a:off x="5716477" y="3556000"/>
                <a:ext cx="764756" cy="338555"/>
              </a:xfrm>
              <a:prstGeom prst="rect">
                <a:avLst/>
              </a:prstGeom>
              <a:solidFill>
                <a:schemeClr val="accent2">
                  <a:lumMod val="20000"/>
                  <a:lumOff val="80000"/>
                </a:schemeClr>
              </a:solidFill>
              <a:ln>
                <a:noFill/>
              </a:ln>
            </p:spPr>
            <p:txBody>
              <a:bodyPr vert="horz" wrap="square" rtlCol="0" anchor="ctr">
                <a:spAutoFit/>
              </a:bodyPr>
              <a:lstStyle/>
              <a:p>
                <a:pPr algn="ctr"/>
                <a:r>
                  <a:rPr lang="en-US" sz="1050" dirty="0" smtClean="0">
                    <a:solidFill>
                      <a:srgbClr val="000000"/>
                    </a:solidFill>
                  </a:rPr>
                  <a:t>-$2000</a:t>
                </a:r>
                <a:endParaRPr lang="en-US" sz="1050" baseline="-25000" dirty="0">
                  <a:solidFill>
                    <a:srgbClr val="000000"/>
                  </a:solidFill>
                </a:endParaRPr>
              </a:p>
            </p:txBody>
          </p:sp>
          <p:cxnSp>
            <p:nvCxnSpPr>
              <p:cNvPr id="60" name="Straight Connector 59"/>
              <p:cNvCxnSpPr/>
              <p:nvPr/>
            </p:nvCxnSpPr>
            <p:spPr>
              <a:xfrm>
                <a:off x="6961568" y="3131053"/>
                <a:ext cx="10732" cy="1813217"/>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752166" y="4982370"/>
                <a:ext cx="6604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a:t>
                </a:r>
                <a:endParaRPr lang="en-US" sz="1400" baseline="-25000" dirty="0">
                  <a:solidFill>
                    <a:srgbClr val="000000"/>
                  </a:solidFill>
                </a:endParaRPr>
              </a:p>
            </p:txBody>
          </p:sp>
        </p:grpSp>
        <p:sp>
          <p:nvSpPr>
            <p:cNvPr id="37" name="Right Brace 36"/>
            <p:cNvSpPr/>
            <p:nvPr/>
          </p:nvSpPr>
          <p:spPr>
            <a:xfrm rot="5400000">
              <a:off x="6671631" y="4555607"/>
              <a:ext cx="260837" cy="104253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cxnSp>
        <p:nvCxnSpPr>
          <p:cNvPr id="5" name="Straight Arrow Connector 4"/>
          <p:cNvCxnSpPr/>
          <p:nvPr/>
        </p:nvCxnSpPr>
        <p:spPr>
          <a:xfrm>
            <a:off x="5943600" y="3471291"/>
            <a:ext cx="0" cy="41148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2" name="Straight Connector 61"/>
          <p:cNvCxnSpPr/>
          <p:nvPr/>
        </p:nvCxnSpPr>
        <p:spPr>
          <a:xfrm flipV="1">
            <a:off x="4355081" y="3211256"/>
            <a:ext cx="1925700" cy="10357"/>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733800" y="3086100"/>
            <a:ext cx="663624" cy="307777"/>
          </a:xfrm>
          <a:prstGeom prst="rect">
            <a:avLst/>
          </a:prstGeom>
          <a:noFill/>
        </p:spPr>
        <p:txBody>
          <a:bodyPr vert="horz" wrap="square" rtlCol="0">
            <a:spAutoFit/>
          </a:bodyPr>
          <a:lstStyle/>
          <a:p>
            <a:r>
              <a:rPr lang="en-US" sz="1400" dirty="0" err="1" smtClean="0">
                <a:solidFill>
                  <a:srgbClr val="000000"/>
                </a:solidFill>
                <a:latin typeface="Lucida Sans - 16"/>
              </a:rPr>
              <a:t>P</a:t>
            </a:r>
            <a:r>
              <a:rPr lang="en-US" sz="1400" baseline="-25000" dirty="0" err="1" smtClean="0">
                <a:solidFill>
                  <a:srgbClr val="000000"/>
                </a:solidFill>
                <a:latin typeface="Lucida Sans - 16"/>
              </a:rPr>
              <a:t>w+sub</a:t>
            </a:r>
            <a:endParaRPr lang="en-US" sz="1400" baseline="-25000" dirty="0">
              <a:solidFill>
                <a:srgbClr val="000000"/>
              </a:solidFill>
              <a:latin typeface="Lucida Sans - 16"/>
            </a:endParaRPr>
          </a:p>
        </p:txBody>
      </p:sp>
      <p:sp>
        <p:nvSpPr>
          <p:cNvPr id="64" name="TextBox 63"/>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Subsidies</a:t>
            </a:r>
            <a:endParaRPr lang="en-US" sz="1400" i="1" dirty="0" smtClean="0">
              <a:latin typeface="Lucida Sans - 18"/>
            </a:endParaRPr>
          </a:p>
        </p:txBody>
      </p:sp>
    </p:spTree>
    <p:extLst>
      <p:ext uri="{BB962C8B-B14F-4D97-AF65-F5344CB8AC3E}">
        <p14:creationId xmlns:p14="http://schemas.microsoft.com/office/powerpoint/2010/main" val="42090758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
                                            <p:txEl>
                                              <p:pRg st="1" end="1"/>
                                            </p:txEl>
                                          </p:spTgt>
                                        </p:tgtEl>
                                        <p:attrNameLst>
                                          <p:attrName>style.visibility</p:attrName>
                                        </p:attrNameLst>
                                      </p:cBhvr>
                                      <p:to>
                                        <p:strVal val="visible"/>
                                      </p:to>
                                    </p:set>
                                    <p:animEffect transition="in" filter="dissolve">
                                      <p:cBhvr>
                                        <p:cTn id="7" dur="500"/>
                                        <p:tgtEl>
                                          <p:spTgt spid="30">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0">
                                            <p:txEl>
                                              <p:pRg st="2" end="2"/>
                                            </p:txEl>
                                          </p:spTgt>
                                        </p:tgtEl>
                                        <p:attrNameLst>
                                          <p:attrName>style.visibility</p:attrName>
                                        </p:attrNameLst>
                                      </p:cBhvr>
                                      <p:to>
                                        <p:strVal val="visible"/>
                                      </p:to>
                                    </p:set>
                                    <p:animEffect transition="in" filter="dissolve">
                                      <p:cBhvr>
                                        <p:cTn id="10" dur="500"/>
                                        <p:tgtEl>
                                          <p:spTgt spid="30">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0">
                                            <p:txEl>
                                              <p:pRg st="3" end="3"/>
                                            </p:txEl>
                                          </p:spTgt>
                                        </p:tgtEl>
                                        <p:attrNameLst>
                                          <p:attrName>style.visibility</p:attrName>
                                        </p:attrNameLst>
                                      </p:cBhvr>
                                      <p:to>
                                        <p:strVal val="visible"/>
                                      </p:to>
                                    </p:set>
                                    <p:animEffect transition="in" filter="dissolve">
                                      <p:cBhvr>
                                        <p:cTn id="13" dur="500"/>
                                        <p:tgtEl>
                                          <p:spTgt spid="30">
                                            <p:txEl>
                                              <p:pRg st="3" end="3"/>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0">
                                            <p:txEl>
                                              <p:pRg st="4" end="4"/>
                                            </p:txEl>
                                          </p:spTgt>
                                        </p:tgtEl>
                                        <p:attrNameLst>
                                          <p:attrName>style.visibility</p:attrName>
                                        </p:attrNameLst>
                                      </p:cBhvr>
                                      <p:to>
                                        <p:strVal val="visible"/>
                                      </p:to>
                                    </p:set>
                                    <p:animEffect transition="in" filter="dissolve">
                                      <p:cBhvr>
                                        <p:cTn id="16" dur="500"/>
                                        <p:tgtEl>
                                          <p:spTgt spid="30">
                                            <p:txEl>
                                              <p:pRg st="4" end="4"/>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0">
                                            <p:txEl>
                                              <p:pRg st="6" end="6"/>
                                            </p:txEl>
                                          </p:spTgt>
                                        </p:tgtEl>
                                        <p:attrNameLst>
                                          <p:attrName>style.visibility</p:attrName>
                                        </p:attrNameLst>
                                      </p:cBhvr>
                                      <p:to>
                                        <p:strVal val="visible"/>
                                      </p:to>
                                    </p:set>
                                    <p:animEffect transition="in" filter="dissolve">
                                      <p:cBhvr>
                                        <p:cTn id="19" dur="500"/>
                                        <p:tgtEl>
                                          <p:spTgt spid="3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Box 4"/>
          <p:cNvSpPr txBox="1"/>
          <p:nvPr/>
        </p:nvSpPr>
        <p:spPr>
          <a:xfrm>
            <a:off x="0" y="647700"/>
            <a:ext cx="8915400" cy="3908762"/>
          </a:xfrm>
          <a:prstGeom prst="rect">
            <a:avLst/>
          </a:prstGeom>
          <a:noFill/>
        </p:spPr>
        <p:txBody>
          <a:bodyPr vert="horz" wrap="square" rtlCol="0">
            <a:spAutoFit/>
          </a:bodyPr>
          <a:lstStyle/>
          <a:p>
            <a:r>
              <a:rPr lang="en-US" sz="2400" dirty="0" smtClean="0">
                <a:solidFill>
                  <a:srgbClr val="FF0000"/>
                </a:solidFill>
                <a:cs typeface="Calibri" pitchFamily="34" charset="0"/>
              </a:rPr>
              <a:t>Introduction to International Trade</a:t>
            </a:r>
          </a:p>
          <a:p>
            <a:r>
              <a:rPr lang="en-US" sz="1600" dirty="0" smtClean="0">
                <a:solidFill>
                  <a:srgbClr val="000000"/>
                </a:solidFill>
                <a:cs typeface="Calibri" pitchFamily="34" charset="0"/>
              </a:rPr>
              <a:t>The expansion of voluntary trade between nations has been a defining characteristic of the global economic system since the second World War. But peoples’ view on trade were not always so liberal.</a:t>
            </a:r>
          </a:p>
          <a:p>
            <a:endParaRPr lang="en-US" sz="1600" i="1" dirty="0">
              <a:solidFill>
                <a:srgbClr val="000000"/>
              </a:solidFill>
              <a:cs typeface="Calibri" pitchFamily="34" charset="0"/>
            </a:endParaRPr>
          </a:p>
          <a:p>
            <a:r>
              <a:rPr lang="en-US" sz="1600" b="1" dirty="0" smtClean="0">
                <a:solidFill>
                  <a:srgbClr val="0000CC"/>
                </a:solidFill>
                <a:cs typeface="Calibri" pitchFamily="34" charset="0"/>
              </a:rPr>
              <a:t>US President Lincoln once argued that…</a:t>
            </a:r>
          </a:p>
          <a:p>
            <a:pPr algn="ctr"/>
            <a:r>
              <a:rPr lang="en-US" sz="1600" i="1" dirty="0" smtClean="0">
                <a:solidFill>
                  <a:srgbClr val="0000CC"/>
                </a:solidFill>
                <a:cs typeface="Calibri" pitchFamily="34" charset="0"/>
              </a:rPr>
              <a:t>To me that if we buy the rails from England, then we've got the rails and they've got the money. But if we build the rails here, we've got our rails and we've got our money." </a:t>
            </a:r>
          </a:p>
          <a:p>
            <a:r>
              <a:rPr lang="en-US" sz="1600" dirty="0" smtClean="0">
                <a:solidFill>
                  <a:srgbClr val="000000"/>
                </a:solidFill>
                <a:cs typeface="Calibri" pitchFamily="34" charset="0"/>
              </a:rPr>
              <a:t>Author and political Economist Charles </a:t>
            </a:r>
            <a:r>
              <a:rPr lang="en-US" sz="1600" dirty="0" err="1" smtClean="0">
                <a:solidFill>
                  <a:srgbClr val="000000"/>
                </a:solidFill>
                <a:cs typeface="Calibri" pitchFamily="34" charset="0"/>
              </a:rPr>
              <a:t>Wheelan</a:t>
            </a:r>
            <a:r>
              <a:rPr lang="en-US" sz="1600" dirty="0" smtClean="0">
                <a:solidFill>
                  <a:srgbClr val="000000"/>
                </a:solidFill>
                <a:cs typeface="Calibri" pitchFamily="34" charset="0"/>
              </a:rPr>
              <a:t> paraphrased Lincoln’s view of trade in the following way: </a:t>
            </a:r>
          </a:p>
          <a:p>
            <a:pPr algn="ctr"/>
            <a:r>
              <a:rPr lang="en-US" sz="1600" i="1" dirty="0" smtClean="0">
                <a:solidFill>
                  <a:schemeClr val="tx1">
                    <a:lumMod val="50000"/>
                    <a:lumOff val="50000"/>
                  </a:schemeClr>
                </a:solidFill>
              </a:rPr>
              <a:t>"If </a:t>
            </a:r>
            <a:r>
              <a:rPr lang="en-US" sz="1600" i="1" dirty="0">
                <a:solidFill>
                  <a:schemeClr val="tx1">
                    <a:lumMod val="50000"/>
                    <a:lumOff val="50000"/>
                  </a:schemeClr>
                </a:solidFill>
              </a:rPr>
              <a:t>I buy meat from the butcher, then I get the meat and he gets my money. But if I raise a cow in my backyard for three years and slaughter it myself, then I've got the meat and I've got my money</a:t>
            </a:r>
            <a:r>
              <a:rPr lang="en-US" sz="1600" i="1" dirty="0" smtClean="0">
                <a:solidFill>
                  <a:schemeClr val="tx1">
                    <a:lumMod val="50000"/>
                    <a:lumOff val="50000"/>
                  </a:schemeClr>
                </a:solidFill>
              </a:rPr>
              <a:t>.“</a:t>
            </a:r>
          </a:p>
          <a:p>
            <a:endParaRPr lang="en-US" sz="1600" i="1" dirty="0">
              <a:solidFill>
                <a:schemeClr val="tx1">
                  <a:lumMod val="50000"/>
                  <a:lumOff val="50000"/>
                </a:schemeClr>
              </a:solidFill>
            </a:endParaRPr>
          </a:p>
          <a:p>
            <a:r>
              <a:rPr lang="en-US" sz="1600" b="1" dirty="0" smtClean="0">
                <a:solidFill>
                  <a:srgbClr val="0000CC"/>
                </a:solidFill>
              </a:rPr>
              <a:t>What’s wrong with Lincoln’s logic? </a:t>
            </a:r>
            <a:endParaRPr lang="en-US" sz="1600" b="1" dirty="0">
              <a:solidFill>
                <a:srgbClr val="0000CC"/>
              </a:solidFill>
            </a:endParaRPr>
          </a:p>
          <a:p>
            <a:r>
              <a:rPr lang="en-US" sz="1600" dirty="0" smtClean="0">
                <a:solidFill>
                  <a:srgbClr val="666666"/>
                </a:solidFill>
              </a:rPr>
              <a:t>Lincoln probably </a:t>
            </a:r>
            <a:r>
              <a:rPr lang="en-US" sz="1600" dirty="0" smtClean="0">
                <a:solidFill>
                  <a:srgbClr val="666666"/>
                </a:solidFill>
              </a:rPr>
              <a:t>would not argue against a family buying their meet from a butcher. What he does not recognize is that what makes an economy thrive at the level of individual consumers can also help an economy thrive at the international level. b</a:t>
            </a:r>
          </a:p>
        </p:txBody>
      </p:sp>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aphicFrame>
        <p:nvGraphicFramePr>
          <p:cNvPr id="7" name="Table 6"/>
          <p:cNvGraphicFramePr>
            <a:graphicFrameLocks noGrp="1"/>
          </p:cNvGraphicFramePr>
          <p:nvPr>
            <p:extLst>
              <p:ext uri="{D42A27DB-BD31-4B8C-83A1-F6EECF244321}">
                <p14:modId xmlns:p14="http://schemas.microsoft.com/office/powerpoint/2010/main" val="4044257061"/>
              </p:ext>
            </p:extLst>
          </p:nvPr>
        </p:nvGraphicFramePr>
        <p:xfrm>
          <a:off x="0" y="4564380"/>
          <a:ext cx="9144000" cy="1112520"/>
        </p:xfrm>
        <a:graphic>
          <a:graphicData uri="http://schemas.openxmlformats.org/drawingml/2006/table">
            <a:tbl>
              <a:tblPr firstRow="1" bandRow="1">
                <a:tableStyleId>{5C22544A-7EE6-4342-B048-85BDC9FD1C3A}</a:tableStyleId>
              </a:tblPr>
              <a:tblGrid>
                <a:gridCol w="4572000"/>
                <a:gridCol w="4572000"/>
              </a:tblGrid>
              <a:tr h="370840">
                <a:tc gridSpan="2">
                  <a:txBody>
                    <a:bodyPr/>
                    <a:lstStyle/>
                    <a:p>
                      <a:pPr algn="ctr"/>
                      <a:r>
                        <a:rPr lang="en-US" sz="1800" dirty="0" smtClean="0"/>
                        <a:t>Key Questions about International Trade</a:t>
                      </a:r>
                      <a:endParaRPr lang="en-US" sz="1800" dirty="0"/>
                    </a:p>
                  </a:txBody>
                  <a:tcPr/>
                </a:tc>
                <a:tc hMerge="1">
                  <a:txBody>
                    <a:bodyPr/>
                    <a:lstStyle/>
                    <a:p>
                      <a:endParaRPr lang="en-US" dirty="0"/>
                    </a:p>
                  </a:txBody>
                  <a:tcPr/>
                </a:tc>
              </a:tr>
              <a:tr h="370840">
                <a:tc>
                  <a:txBody>
                    <a:bodyPr/>
                    <a:lstStyle/>
                    <a:p>
                      <a:pPr algn="ctr"/>
                      <a:r>
                        <a:rPr lang="en-US" sz="1800" dirty="0" smtClean="0"/>
                        <a:t>Why do nations</a:t>
                      </a:r>
                      <a:r>
                        <a:rPr lang="en-US" sz="1800" baseline="0" dirty="0" smtClean="0"/>
                        <a:t> trade?</a:t>
                      </a:r>
                      <a:endParaRPr lang="en-US" sz="1800" dirty="0"/>
                    </a:p>
                  </a:txBody>
                  <a:tcPr/>
                </a:tc>
                <a:tc>
                  <a:txBody>
                    <a:bodyPr/>
                    <a:lstStyle/>
                    <a:p>
                      <a:pPr algn="ctr"/>
                      <a:r>
                        <a:rPr lang="en-US" sz="1600" dirty="0" smtClean="0"/>
                        <a:t>What are the gains from trade between</a:t>
                      </a:r>
                      <a:r>
                        <a:rPr lang="en-US" sz="1600" baseline="0" dirty="0" smtClean="0"/>
                        <a:t> nations?</a:t>
                      </a:r>
                      <a:endParaRPr lang="en-US" sz="1600" dirty="0"/>
                    </a:p>
                  </a:txBody>
                  <a:tcPr/>
                </a:tc>
              </a:tr>
              <a:tr h="370840">
                <a:tc>
                  <a:txBody>
                    <a:bodyPr/>
                    <a:lstStyle/>
                    <a:p>
                      <a:pPr algn="ctr"/>
                      <a:r>
                        <a:rPr lang="en-US" sz="1400" dirty="0" smtClean="0"/>
                        <a:t>How</a:t>
                      </a:r>
                      <a:r>
                        <a:rPr lang="en-US" sz="1400" baseline="0" dirty="0" smtClean="0"/>
                        <a:t> does a nation determine what it should produce?</a:t>
                      </a:r>
                      <a:endParaRPr lang="en-US" sz="1400" dirty="0"/>
                    </a:p>
                  </a:txBody>
                  <a:tcPr/>
                </a:tc>
                <a:tc>
                  <a:txBody>
                    <a:bodyPr/>
                    <a:lstStyle/>
                    <a:p>
                      <a:pPr algn="ctr"/>
                      <a:r>
                        <a:rPr lang="en-US" sz="1800" dirty="0" smtClean="0"/>
                        <a:t>What are the obstacles to free trade?</a:t>
                      </a:r>
                      <a:endParaRPr lang="en-US" sz="1800" dirty="0"/>
                    </a:p>
                  </a:txBody>
                  <a:tcPr/>
                </a:tc>
              </a:tr>
            </a:tbl>
          </a:graphicData>
        </a:graphic>
      </p:graphicFrame>
    </p:spTree>
    <p:extLst>
      <p:ext uri="{BB962C8B-B14F-4D97-AF65-F5344CB8AC3E}">
        <p14:creationId xmlns:p14="http://schemas.microsoft.com/office/powerpoint/2010/main" val="365700759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1292662"/>
          </a:xfrm>
          <a:prstGeom prst="rect">
            <a:avLst/>
          </a:prstGeom>
          <a:noFill/>
        </p:spPr>
        <p:txBody>
          <a:bodyPr wrap="square" rtlCol="0">
            <a:spAutoFit/>
          </a:bodyPr>
          <a:lstStyle/>
          <a:p>
            <a:r>
              <a:rPr lang="en-US" sz="2400" dirty="0" smtClean="0">
                <a:solidFill>
                  <a:srgbClr val="FF0000"/>
                </a:solidFill>
              </a:rPr>
              <a:t>Protectionist Subsidies</a:t>
            </a:r>
          </a:p>
          <a:p>
            <a:r>
              <a:rPr lang="en-US" sz="1800" dirty="0" smtClean="0"/>
              <a:t>From the previous slide, it appears at first glance that a </a:t>
            </a:r>
            <a:r>
              <a:rPr lang="en-US" sz="1800" dirty="0" err="1" smtClean="0"/>
              <a:t>protecitnionist</a:t>
            </a:r>
            <a:r>
              <a:rPr lang="en-US" sz="1800" dirty="0" smtClean="0"/>
              <a:t> subsidy will help domestic producers without harming domestic consumers (who still pay the world price). However , this conclusion is incomplete because it does not include </a:t>
            </a:r>
            <a:r>
              <a:rPr lang="en-US" sz="1800" i="1" dirty="0" smtClean="0"/>
              <a:t>all stakeholders</a:t>
            </a:r>
            <a:r>
              <a:rPr lang="en-US" sz="1800" dirty="0" smtClean="0"/>
              <a:t>. </a:t>
            </a:r>
            <a:endParaRPr lang="en-US" sz="1800" dirty="0"/>
          </a:p>
        </p:txBody>
      </p:sp>
      <p:sp>
        <p:nvSpPr>
          <p:cNvPr id="30" name="TextBox 29"/>
          <p:cNvSpPr txBox="1"/>
          <p:nvPr/>
        </p:nvSpPr>
        <p:spPr>
          <a:xfrm>
            <a:off x="-1" y="1866900"/>
            <a:ext cx="4314499" cy="3139321"/>
          </a:xfrm>
          <a:prstGeom prst="rect">
            <a:avLst/>
          </a:prstGeom>
          <a:noFill/>
        </p:spPr>
        <p:txBody>
          <a:bodyPr wrap="square" rtlCol="0">
            <a:spAutoFit/>
          </a:bodyPr>
          <a:lstStyle/>
          <a:p>
            <a:r>
              <a:rPr lang="en-US" sz="1600" b="1" dirty="0" smtClean="0">
                <a:solidFill>
                  <a:srgbClr val="0000CC"/>
                </a:solidFill>
              </a:rPr>
              <a:t>Effect of a subsidy on all stakeholders</a:t>
            </a:r>
          </a:p>
          <a:p>
            <a:pPr marL="285750" indent="-285750">
              <a:buFont typeface="Arial" pitchFamily="34" charset="0"/>
              <a:buChar char="•"/>
            </a:pPr>
            <a:r>
              <a:rPr lang="en-US" sz="1400" b="1" dirty="0" smtClean="0">
                <a:solidFill>
                  <a:srgbClr val="FF0000"/>
                </a:solidFill>
              </a:rPr>
              <a:t>On car consumers: </a:t>
            </a:r>
            <a:r>
              <a:rPr lang="en-US" sz="1400" dirty="0" smtClean="0"/>
              <a:t>No effect. The price is still Pw, they still buy Q3 cars, and consumer surplus equals the blue, green and black areas.</a:t>
            </a:r>
          </a:p>
          <a:p>
            <a:pPr marL="285750" indent="-285750">
              <a:buFont typeface="Arial" pitchFamily="34" charset="0"/>
              <a:buChar char="•"/>
            </a:pPr>
            <a:r>
              <a:rPr lang="en-US" sz="1400" b="1" dirty="0" smtClean="0">
                <a:solidFill>
                  <a:srgbClr val="FF0000"/>
                </a:solidFill>
              </a:rPr>
              <a:t>On domestic producers: </a:t>
            </a:r>
            <a:r>
              <a:rPr lang="en-US" sz="1400" dirty="0" smtClean="0"/>
              <a:t>They receive a higher price (</a:t>
            </a:r>
            <a:r>
              <a:rPr lang="en-US" sz="1400" dirty="0" err="1" smtClean="0"/>
              <a:t>P</a:t>
            </a:r>
            <a:r>
              <a:rPr lang="en-US" sz="1400" baseline="-25000" dirty="0" err="1" smtClean="0"/>
              <a:t>w+sub</a:t>
            </a:r>
            <a:r>
              <a:rPr lang="en-US" sz="1400" dirty="0" smtClean="0"/>
              <a:t>) and produce a greater quantity (Q2) so producer surplus increases to the red and green areas</a:t>
            </a:r>
          </a:p>
          <a:p>
            <a:pPr marL="285750" indent="-285750">
              <a:buFont typeface="Arial" pitchFamily="34" charset="0"/>
              <a:buChar char="•"/>
            </a:pPr>
            <a:r>
              <a:rPr lang="en-US" sz="1400" b="1" dirty="0" smtClean="0">
                <a:solidFill>
                  <a:srgbClr val="FF0000"/>
                </a:solidFill>
              </a:rPr>
              <a:t>On foreign producers: </a:t>
            </a:r>
            <a:r>
              <a:rPr lang="en-US" sz="1400" dirty="0" smtClean="0"/>
              <a:t>They are clearly worse off; since fewer cars are imported, their revenues fall.</a:t>
            </a:r>
          </a:p>
          <a:p>
            <a:pPr marL="285750" indent="-285750">
              <a:buFont typeface="Arial" pitchFamily="34" charset="0"/>
              <a:buChar char="•"/>
            </a:pPr>
            <a:r>
              <a:rPr lang="en-US" sz="1400" b="1" dirty="0" smtClean="0">
                <a:solidFill>
                  <a:srgbClr val="FF0000"/>
                </a:solidFill>
              </a:rPr>
              <a:t>On taxpayers and the government: </a:t>
            </a:r>
            <a:r>
              <a:rPr lang="en-US" sz="1400" dirty="0" smtClean="0"/>
              <a:t>The cost of the subsidy to taxpayers (the amount of the subsidy multiplied by the quantity of cars produced) is the green and black areas</a:t>
            </a:r>
          </a:p>
        </p:txBody>
      </p:sp>
      <p:sp>
        <p:nvSpPr>
          <p:cNvPr id="9" name="Rectangle 8"/>
          <p:cNvSpPr/>
          <p:nvPr/>
        </p:nvSpPr>
        <p:spPr>
          <a:xfrm>
            <a:off x="-40010" y="4914900"/>
            <a:ext cx="5480247" cy="738664"/>
          </a:xfrm>
          <a:prstGeom prst="rect">
            <a:avLst/>
          </a:prstGeom>
        </p:spPr>
        <p:txBody>
          <a:bodyPr wrap="square">
            <a:spAutoFit/>
          </a:bodyPr>
          <a:lstStyle/>
          <a:p>
            <a:pPr marL="285750" indent="-285750">
              <a:buFont typeface="Arial" pitchFamily="34" charset="0"/>
              <a:buChar char="•"/>
            </a:pPr>
            <a:r>
              <a:rPr lang="en-US" sz="1400" b="1" dirty="0">
                <a:solidFill>
                  <a:srgbClr val="FF0000"/>
                </a:solidFill>
              </a:rPr>
              <a:t>On total welfare: </a:t>
            </a:r>
            <a:r>
              <a:rPr lang="en-US" sz="1400" dirty="0"/>
              <a:t>The total cost of the </a:t>
            </a:r>
            <a:r>
              <a:rPr lang="en-US" sz="1400" dirty="0" smtClean="0"/>
              <a:t>subsidy </a:t>
            </a:r>
            <a:r>
              <a:rPr lang="en-US" sz="1400" dirty="0"/>
              <a:t>(</a:t>
            </a:r>
            <a:r>
              <a:rPr lang="en-US" sz="1400" dirty="0" err="1"/>
              <a:t>green+black</a:t>
            </a:r>
            <a:r>
              <a:rPr lang="en-US" sz="1400" dirty="0"/>
              <a:t>) is greater than the total increase in producer surplus (green). </a:t>
            </a:r>
            <a:r>
              <a:rPr lang="en-US" sz="1400" dirty="0" smtClean="0"/>
              <a:t>The black area is the loss of total welfare created by the subsidy.</a:t>
            </a:r>
            <a:endParaRPr lang="en-US" sz="1400" b="1" dirty="0"/>
          </a:p>
        </p:txBody>
      </p:sp>
      <p:grpSp>
        <p:nvGrpSpPr>
          <p:cNvPr id="12" name="Group 11"/>
          <p:cNvGrpSpPr/>
          <p:nvPr/>
        </p:nvGrpSpPr>
        <p:grpSpPr>
          <a:xfrm>
            <a:off x="3988990" y="1790700"/>
            <a:ext cx="5307410" cy="3858400"/>
            <a:chOff x="3988990" y="1790700"/>
            <a:chExt cx="5307410" cy="3858400"/>
          </a:xfrm>
        </p:grpSpPr>
        <p:grpSp>
          <p:nvGrpSpPr>
            <p:cNvPr id="10" name="Group 9"/>
            <p:cNvGrpSpPr/>
            <p:nvPr/>
          </p:nvGrpSpPr>
          <p:grpSpPr>
            <a:xfrm>
              <a:off x="3988990" y="1790700"/>
              <a:ext cx="5307410" cy="3858400"/>
              <a:chOff x="3733800" y="1714500"/>
              <a:chExt cx="5410197" cy="3933124"/>
            </a:xfrm>
          </p:grpSpPr>
          <p:sp>
            <p:nvSpPr>
              <p:cNvPr id="62" name="Right Triangle 61"/>
              <p:cNvSpPr/>
              <p:nvPr/>
            </p:nvSpPr>
            <p:spPr>
              <a:xfrm>
                <a:off x="4355083" y="1866900"/>
                <a:ext cx="2968232" cy="2029873"/>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355084" y="3516058"/>
                <a:ext cx="1925701" cy="38071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ight Triangle 62"/>
              <p:cNvSpPr/>
              <p:nvPr/>
            </p:nvSpPr>
            <p:spPr>
              <a:xfrm rot="5400000">
                <a:off x="4558680" y="3690030"/>
                <a:ext cx="893605" cy="1325995"/>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ight Triangle 63"/>
              <p:cNvSpPr/>
              <p:nvPr/>
            </p:nvSpPr>
            <p:spPr>
              <a:xfrm rot="16200000">
                <a:off x="5779850" y="3404694"/>
                <a:ext cx="389572" cy="612298"/>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3733800" y="1714500"/>
                <a:ext cx="5410197" cy="3933124"/>
                <a:chOff x="3733800" y="1485900"/>
                <a:chExt cx="5410197" cy="3933124"/>
              </a:xfrm>
            </p:grpSpPr>
            <p:grpSp>
              <p:nvGrpSpPr>
                <p:cNvPr id="36" name="Group 35"/>
                <p:cNvGrpSpPr/>
                <p:nvPr/>
              </p:nvGrpSpPr>
              <p:grpSpPr>
                <a:xfrm>
                  <a:off x="3733800" y="1485900"/>
                  <a:ext cx="5410197" cy="3933124"/>
                  <a:chOff x="4110569" y="812800"/>
                  <a:chExt cx="6011331" cy="5244163"/>
                </a:xfrm>
              </p:grpSpPr>
              <p:cxnSp>
                <p:nvCxnSpPr>
                  <p:cNvPr id="38" name="Straight Connector 37"/>
                  <p:cNvCxnSpPr/>
                  <p:nvPr/>
                </p:nvCxnSpPr>
                <p:spPr>
                  <a:xfrm>
                    <a:off x="4775072" y="1016000"/>
                    <a:ext cx="11812" cy="394208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763261" y="4969764"/>
                    <a:ext cx="485622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775073" y="1049417"/>
                    <a:ext cx="4384674" cy="353210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786885" y="1451355"/>
                    <a:ext cx="4196080" cy="3527045"/>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422900" y="1016000"/>
                    <a:ext cx="3657600" cy="418317"/>
                  </a:xfrm>
                  <a:prstGeom prst="rect">
                    <a:avLst/>
                  </a:prstGeom>
                  <a:noFill/>
                </p:spPr>
                <p:txBody>
                  <a:bodyPr vert="horz" rtlCol="0">
                    <a:spAutoFit/>
                  </a:bodyPr>
                  <a:lstStyle/>
                  <a:p>
                    <a:r>
                      <a:rPr lang="en-US" sz="1400" b="1">
                        <a:solidFill>
                          <a:srgbClr val="FF6820"/>
                        </a:solidFill>
                      </a:rPr>
                      <a:t>US Automobile Market (with trade)</a:t>
                    </a:r>
                  </a:p>
                </p:txBody>
              </p:sp>
              <p:sp>
                <p:nvSpPr>
                  <p:cNvPr id="43" name="TextBox 42"/>
                  <p:cNvSpPr txBox="1"/>
                  <p:nvPr/>
                </p:nvSpPr>
                <p:spPr>
                  <a:xfrm>
                    <a:off x="4364567" y="812800"/>
                    <a:ext cx="584200" cy="418317"/>
                  </a:xfrm>
                  <a:prstGeom prst="rect">
                    <a:avLst/>
                  </a:prstGeom>
                  <a:noFill/>
                </p:spPr>
                <p:txBody>
                  <a:bodyPr vert="horz" rtlCol="0">
                    <a:spAutoFit/>
                  </a:bodyPr>
                  <a:lstStyle/>
                  <a:p>
                    <a:r>
                      <a:rPr lang="en-US" sz="1400" dirty="0">
                        <a:solidFill>
                          <a:srgbClr val="000000"/>
                        </a:solidFill>
                      </a:rPr>
                      <a:t>P</a:t>
                    </a:r>
                  </a:p>
                </p:txBody>
              </p:sp>
              <p:sp>
                <p:nvSpPr>
                  <p:cNvPr id="44" name="TextBox 43"/>
                  <p:cNvSpPr txBox="1"/>
                  <p:nvPr/>
                </p:nvSpPr>
                <p:spPr>
                  <a:xfrm>
                    <a:off x="9474200" y="4978399"/>
                    <a:ext cx="584200" cy="418317"/>
                  </a:xfrm>
                  <a:prstGeom prst="rect">
                    <a:avLst/>
                  </a:prstGeom>
                  <a:noFill/>
                </p:spPr>
                <p:txBody>
                  <a:bodyPr vert="horz" rtlCol="0">
                    <a:spAutoFit/>
                  </a:bodyPr>
                  <a:lstStyle/>
                  <a:p>
                    <a:r>
                      <a:rPr lang="en-US" sz="1400">
                        <a:solidFill>
                          <a:srgbClr val="000000"/>
                        </a:solidFill>
                      </a:rPr>
                      <a:t>Q</a:t>
                    </a:r>
                  </a:p>
                </p:txBody>
              </p:sp>
              <p:sp>
                <p:nvSpPr>
                  <p:cNvPr id="45" name="TextBox 44"/>
                  <p:cNvSpPr txBox="1"/>
                  <p:nvPr/>
                </p:nvSpPr>
                <p:spPr>
                  <a:xfrm>
                    <a:off x="8936565" y="1219200"/>
                    <a:ext cx="635000" cy="418317"/>
                  </a:xfrm>
                  <a:prstGeom prst="rect">
                    <a:avLst/>
                  </a:prstGeom>
                  <a:noFill/>
                </p:spPr>
                <p:txBody>
                  <a:bodyPr vert="horz" rtlCol="0">
                    <a:spAutoFit/>
                  </a:bodyPr>
                  <a:lstStyle/>
                  <a:p>
                    <a:r>
                      <a:rPr lang="en-US" sz="1400" dirty="0" err="1">
                        <a:solidFill>
                          <a:srgbClr val="000000"/>
                        </a:solidFill>
                      </a:rPr>
                      <a:t>S</a:t>
                    </a:r>
                    <a:r>
                      <a:rPr lang="en-US" sz="1400" baseline="-25000" dirty="0" err="1">
                        <a:solidFill>
                          <a:srgbClr val="000000"/>
                        </a:solidFill>
                      </a:rPr>
                      <a:t>d</a:t>
                    </a:r>
                    <a:endParaRPr lang="en-US" sz="1400" baseline="-25000" dirty="0">
                      <a:solidFill>
                        <a:srgbClr val="000000"/>
                      </a:solidFill>
                    </a:endParaRPr>
                  </a:p>
                </p:txBody>
              </p:sp>
              <p:sp>
                <p:nvSpPr>
                  <p:cNvPr id="46" name="TextBox 45"/>
                  <p:cNvSpPr txBox="1"/>
                  <p:nvPr/>
                </p:nvSpPr>
                <p:spPr>
                  <a:xfrm>
                    <a:off x="9207500" y="4533901"/>
                    <a:ext cx="533400" cy="418317"/>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d</a:t>
                    </a:r>
                  </a:p>
                </p:txBody>
              </p:sp>
              <p:sp>
                <p:nvSpPr>
                  <p:cNvPr id="49" name="TextBox 48"/>
                  <p:cNvSpPr txBox="1"/>
                  <p:nvPr/>
                </p:nvSpPr>
                <p:spPr>
                  <a:xfrm>
                    <a:off x="4381500" y="3606799"/>
                    <a:ext cx="609600" cy="418317"/>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w</a:t>
                    </a:r>
                  </a:p>
                </p:txBody>
              </p:sp>
              <p:sp>
                <p:nvSpPr>
                  <p:cNvPr id="50" name="TextBox 49"/>
                  <p:cNvSpPr txBox="1"/>
                  <p:nvPr/>
                </p:nvSpPr>
                <p:spPr>
                  <a:xfrm>
                    <a:off x="7937500" y="4978399"/>
                    <a:ext cx="635000" cy="418317"/>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3</a:t>
                    </a:r>
                  </a:p>
                </p:txBody>
              </p:sp>
              <p:sp>
                <p:nvSpPr>
                  <p:cNvPr id="51" name="TextBox 50"/>
                  <p:cNvSpPr txBox="1"/>
                  <p:nvPr/>
                </p:nvSpPr>
                <p:spPr>
                  <a:xfrm>
                    <a:off x="6032500" y="5016501"/>
                    <a:ext cx="660400" cy="418317"/>
                  </a:xfrm>
                  <a:prstGeom prst="rect">
                    <a:avLst/>
                  </a:prstGeom>
                  <a:noFill/>
                </p:spPr>
                <p:txBody>
                  <a:bodyPr vert="horz" rtlCol="0">
                    <a:spAutoFit/>
                  </a:bodyPr>
                  <a:lstStyle/>
                  <a:p>
                    <a:r>
                      <a:rPr lang="en-US" sz="1400" dirty="0">
                        <a:solidFill>
                          <a:srgbClr val="000000"/>
                        </a:solidFill>
                      </a:rPr>
                      <a:t>Q</a:t>
                    </a:r>
                    <a:r>
                      <a:rPr lang="en-US" sz="1400" baseline="-25000" dirty="0">
                        <a:solidFill>
                          <a:srgbClr val="000000"/>
                        </a:solidFill>
                      </a:rPr>
                      <a:t>1</a:t>
                    </a:r>
                  </a:p>
                </p:txBody>
              </p:sp>
              <p:cxnSp>
                <p:nvCxnSpPr>
                  <p:cNvPr id="52" name="Straight Connector 51"/>
                  <p:cNvCxnSpPr/>
                  <p:nvPr/>
                </p:nvCxnSpPr>
                <p:spPr>
                  <a:xfrm>
                    <a:off x="4775072" y="3734308"/>
                    <a:ext cx="4372992" cy="0"/>
                  </a:xfrm>
                  <a:prstGeom prst="line">
                    <a:avLst/>
                  </a:prstGeom>
                  <a:ln w="38100" cap="flat" cmpd="sng" algn="ctr">
                    <a:solidFill>
                      <a:srgbClr val="80008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9207500" y="3606799"/>
                    <a:ext cx="914400" cy="418317"/>
                  </a:xfrm>
                  <a:prstGeom prst="rect">
                    <a:avLst/>
                  </a:prstGeom>
                  <a:noFill/>
                </p:spPr>
                <p:txBody>
                  <a:bodyPr vert="horz" rtlCol="0">
                    <a:spAutoFit/>
                  </a:bodyPr>
                  <a:lstStyle/>
                  <a:p>
                    <a:r>
                      <a:rPr lang="en-US" sz="1400" smtClean="0">
                        <a:solidFill>
                          <a:srgbClr val="000000"/>
                        </a:solidFill>
                      </a:rPr>
                      <a:t>S</a:t>
                    </a:r>
                    <a:r>
                      <a:rPr lang="en-US" sz="1400" baseline="-25000">
                        <a:solidFill>
                          <a:srgbClr val="000000"/>
                        </a:solidFill>
                      </a:rPr>
                      <a:t>world</a:t>
                    </a:r>
                  </a:p>
                </p:txBody>
              </p:sp>
              <p:cxnSp>
                <p:nvCxnSpPr>
                  <p:cNvPr id="56" name="Straight Connector 55"/>
                  <p:cNvCxnSpPr/>
                  <p:nvPr/>
                </p:nvCxnSpPr>
                <p:spPr>
                  <a:xfrm>
                    <a:off x="6260210" y="3734308"/>
                    <a:ext cx="0" cy="1223771"/>
                  </a:xfrm>
                  <a:prstGeom prst="line">
                    <a:avLst/>
                  </a:prstGeom>
                  <a:ln w="38100" cap="flat" cmpd="sng" algn="ctr">
                    <a:solidFill>
                      <a:srgbClr val="FFF5C5"/>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8098917" y="3722496"/>
                    <a:ext cx="0" cy="1221775"/>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744632" y="5680478"/>
                    <a:ext cx="3784600" cy="376485"/>
                  </a:xfrm>
                  <a:prstGeom prst="rect">
                    <a:avLst/>
                  </a:prstGeom>
                  <a:noFill/>
                </p:spPr>
                <p:txBody>
                  <a:bodyPr vert="horz" wrap="square" rtlCol="0">
                    <a:spAutoFit/>
                  </a:bodyPr>
                  <a:lstStyle/>
                  <a:p>
                    <a:pPr algn="ctr"/>
                    <a:r>
                      <a:rPr lang="en-US" sz="1200" dirty="0" smtClean="0">
                        <a:solidFill>
                          <a:srgbClr val="000000"/>
                        </a:solidFill>
                      </a:rPr>
                      <a:t>Q</a:t>
                    </a:r>
                    <a:r>
                      <a:rPr lang="en-US" sz="1200" baseline="-25000" dirty="0">
                        <a:solidFill>
                          <a:srgbClr val="000000"/>
                        </a:solidFill>
                      </a:rPr>
                      <a:t>2</a:t>
                    </a:r>
                    <a:r>
                      <a:rPr lang="en-US" sz="1200" dirty="0" smtClean="0">
                        <a:solidFill>
                          <a:srgbClr val="000000"/>
                        </a:solidFill>
                      </a:rPr>
                      <a:t>-Q</a:t>
                    </a:r>
                    <a:r>
                      <a:rPr lang="en-US" sz="1200" baseline="-25000" dirty="0" smtClean="0">
                        <a:solidFill>
                          <a:srgbClr val="000000"/>
                        </a:solidFill>
                      </a:rPr>
                      <a:t>3</a:t>
                    </a:r>
                    <a:r>
                      <a:rPr lang="en-US" sz="1200" dirty="0" smtClean="0">
                        <a:solidFill>
                          <a:srgbClr val="000000"/>
                        </a:solidFill>
                      </a:rPr>
                      <a:t>= The number of imports after subsidy</a:t>
                    </a:r>
                    <a:endParaRPr lang="en-US" sz="1200" baseline="-25000" dirty="0">
                      <a:solidFill>
                        <a:srgbClr val="000000"/>
                      </a:solidFill>
                    </a:endParaRPr>
                  </a:p>
                </p:txBody>
              </p:sp>
              <p:cxnSp>
                <p:nvCxnSpPr>
                  <p:cNvPr id="32" name="Straight Connector 31"/>
                  <p:cNvCxnSpPr/>
                  <p:nvPr/>
                </p:nvCxnSpPr>
                <p:spPr>
                  <a:xfrm flipV="1">
                    <a:off x="5973232" y="2271316"/>
                    <a:ext cx="2709333" cy="2300684"/>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830565" y="2028033"/>
                    <a:ext cx="788924" cy="613531"/>
                  </a:xfrm>
                  <a:prstGeom prst="rect">
                    <a:avLst/>
                  </a:prstGeom>
                  <a:noFill/>
                </p:spPr>
                <p:txBody>
                  <a:bodyPr vert="horz" wrap="square" rtlCol="0">
                    <a:spAutoFit/>
                  </a:bodyPr>
                  <a:lstStyle/>
                  <a:p>
                    <a:r>
                      <a:rPr lang="en-US" sz="1400" dirty="0" err="1" smtClean="0">
                        <a:solidFill>
                          <a:srgbClr val="000000"/>
                        </a:solidFill>
                      </a:rPr>
                      <a:t>S</a:t>
                    </a:r>
                    <a:r>
                      <a:rPr lang="en-US" sz="1400" baseline="-25000" dirty="0" err="1" smtClean="0">
                        <a:solidFill>
                          <a:srgbClr val="000000"/>
                        </a:solidFill>
                      </a:rPr>
                      <a:t>d</a:t>
                    </a:r>
                    <a:r>
                      <a:rPr lang="en-US" sz="1400" baseline="-25000" dirty="0" smtClean="0">
                        <a:solidFill>
                          <a:srgbClr val="000000"/>
                        </a:solidFill>
                      </a:rPr>
                      <a:t> w/ subsidy</a:t>
                    </a:r>
                    <a:endParaRPr lang="en-US" sz="1400" baseline="-25000" dirty="0">
                      <a:solidFill>
                        <a:srgbClr val="000000"/>
                      </a:solidFill>
                    </a:endParaRPr>
                  </a:p>
                </p:txBody>
              </p:sp>
              <p:cxnSp>
                <p:nvCxnSpPr>
                  <p:cNvPr id="60" name="Straight Connector 59"/>
                  <p:cNvCxnSpPr/>
                  <p:nvPr/>
                </p:nvCxnSpPr>
                <p:spPr>
                  <a:xfrm>
                    <a:off x="6940549" y="3214874"/>
                    <a:ext cx="31751" cy="1729396"/>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735233" y="4982370"/>
                    <a:ext cx="516468" cy="418317"/>
                  </a:xfrm>
                  <a:prstGeom prst="rect">
                    <a:avLst/>
                  </a:prstGeom>
                  <a:noFill/>
                </p:spPr>
                <p:txBody>
                  <a:bodyPr vert="horz" wrap="square" rtlCol="0">
                    <a:spAutoFit/>
                  </a:bodyPr>
                  <a:lstStyle/>
                  <a:p>
                    <a:r>
                      <a:rPr lang="en-US" sz="1400" dirty="0" smtClean="0">
                        <a:solidFill>
                          <a:srgbClr val="000000"/>
                        </a:solidFill>
                      </a:rPr>
                      <a:t>Q</a:t>
                    </a:r>
                    <a:r>
                      <a:rPr lang="en-US" sz="1400" baseline="-25000" dirty="0" smtClean="0">
                        <a:solidFill>
                          <a:srgbClr val="000000"/>
                        </a:solidFill>
                      </a:rPr>
                      <a:t>2</a:t>
                    </a:r>
                    <a:endParaRPr lang="en-US" sz="1400" baseline="-25000" dirty="0">
                      <a:solidFill>
                        <a:srgbClr val="000000"/>
                      </a:solidFill>
                    </a:endParaRPr>
                  </a:p>
                </p:txBody>
              </p:sp>
              <p:cxnSp>
                <p:nvCxnSpPr>
                  <p:cNvPr id="65" name="Straight Connector 64"/>
                  <p:cNvCxnSpPr/>
                  <p:nvPr/>
                </p:nvCxnSpPr>
                <p:spPr>
                  <a:xfrm flipV="1">
                    <a:off x="4800881" y="3214874"/>
                    <a:ext cx="2139667" cy="13809"/>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110569" y="3047999"/>
                    <a:ext cx="737360" cy="418317"/>
                  </a:xfrm>
                  <a:prstGeom prst="rect">
                    <a:avLst/>
                  </a:prstGeom>
                  <a:noFill/>
                </p:spPr>
                <p:txBody>
                  <a:bodyPr vert="horz" wrap="square" rtlCol="0">
                    <a:spAutoFit/>
                  </a:bodyPr>
                  <a:lstStyle/>
                  <a:p>
                    <a:r>
                      <a:rPr lang="en-US" sz="1400" dirty="0" err="1" smtClean="0">
                        <a:solidFill>
                          <a:srgbClr val="000000"/>
                        </a:solidFill>
                      </a:rPr>
                      <a:t>P</a:t>
                    </a:r>
                    <a:r>
                      <a:rPr lang="en-US" sz="1400" baseline="-25000" dirty="0" err="1" smtClean="0">
                        <a:solidFill>
                          <a:srgbClr val="000000"/>
                        </a:solidFill>
                      </a:rPr>
                      <a:t>w+sub</a:t>
                    </a:r>
                    <a:endParaRPr lang="en-US" sz="1400" baseline="-25000" dirty="0">
                      <a:solidFill>
                        <a:srgbClr val="000000"/>
                      </a:solidFill>
                    </a:endParaRPr>
                  </a:p>
                </p:txBody>
              </p:sp>
            </p:grpSp>
            <p:sp>
              <p:nvSpPr>
                <p:cNvPr id="37" name="Right Brace 36"/>
                <p:cNvSpPr/>
                <p:nvPr/>
              </p:nvSpPr>
              <p:spPr>
                <a:xfrm rot="5400000">
                  <a:off x="6671631" y="4555607"/>
                  <a:ext cx="260837" cy="104253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grpSp>
        <p:cxnSp>
          <p:nvCxnSpPr>
            <p:cNvPr id="67" name="Straight Arrow Connector 66"/>
            <p:cNvCxnSpPr/>
            <p:nvPr/>
          </p:nvCxnSpPr>
          <p:spPr>
            <a:xfrm>
              <a:off x="7102419" y="3156709"/>
              <a:ext cx="0" cy="279851"/>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69" name="TextBox 68"/>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Subsidies</a:t>
            </a:r>
            <a:endParaRPr lang="en-US" sz="1400" i="1" dirty="0" smtClean="0">
              <a:latin typeface="Lucida Sans - 18"/>
            </a:endParaRPr>
          </a:p>
        </p:txBody>
      </p:sp>
    </p:spTree>
    <p:extLst>
      <p:ext uri="{BB962C8B-B14F-4D97-AF65-F5344CB8AC3E}">
        <p14:creationId xmlns:p14="http://schemas.microsoft.com/office/powerpoint/2010/main" val="10688378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0">
                                            <p:txEl>
                                              <p:pRg st="1" end="1"/>
                                            </p:txEl>
                                          </p:spTgt>
                                        </p:tgtEl>
                                        <p:attrNameLst>
                                          <p:attrName>style.color</p:attrName>
                                        </p:attrNameLst>
                                      </p:cBhvr>
                                      <p:to>
                                        <p:clrVal>
                                          <a:schemeClr val="accent2"/>
                                        </p:clrVal>
                                      </p:to>
                                    </p:set>
                                    <p:set>
                                      <p:cBhvr>
                                        <p:cTn id="7" dur="500" fill="hold"/>
                                        <p:tgtEl>
                                          <p:spTgt spid="30">
                                            <p:txEl>
                                              <p:pRg st="1" end="1"/>
                                            </p:txEl>
                                          </p:spTgt>
                                        </p:tgtEl>
                                        <p:attrNameLst>
                                          <p:attrName>fillcolor</p:attrName>
                                        </p:attrNameLst>
                                      </p:cBhvr>
                                      <p:to>
                                        <p:clrVal>
                                          <a:schemeClr val="accent2"/>
                                        </p:clrVal>
                                      </p:to>
                                    </p:set>
                                    <p:set>
                                      <p:cBhvr>
                                        <p:cTn id="8" dur="500" fill="hold"/>
                                        <p:tgtEl>
                                          <p:spTgt spid="30">
                                            <p:txEl>
                                              <p:pRg st="1" end="1"/>
                                            </p:txEl>
                                          </p:spTgt>
                                        </p:tgtEl>
                                        <p:attrNameLst>
                                          <p:attrName>fill.type</p:attrName>
                                        </p:attrNameLst>
                                      </p:cBhvr>
                                      <p:to>
                                        <p:strVal val="solid"/>
                                      </p:to>
                                    </p:set>
                                  </p:childTnLst>
                                </p:cTn>
                              </p:par>
                              <p:par>
                                <p:cTn id="9" presetID="16" presetClass="emph" presetSubtype="0" fill="hold" nodeType="withEffect">
                                  <p:stCondLst>
                                    <p:cond delay="0"/>
                                  </p:stCondLst>
                                  <p:iterate type="lt">
                                    <p:tmPct val="4000"/>
                                  </p:iterate>
                                  <p:childTnLst>
                                    <p:set>
                                      <p:cBhvr override="childStyle">
                                        <p:cTn id="10" dur="500" fill="hold"/>
                                        <p:tgtEl>
                                          <p:spTgt spid="30">
                                            <p:txEl>
                                              <p:pRg st="2" end="2"/>
                                            </p:txEl>
                                          </p:spTgt>
                                        </p:tgtEl>
                                        <p:attrNameLst>
                                          <p:attrName>style.color</p:attrName>
                                        </p:attrNameLst>
                                      </p:cBhvr>
                                      <p:to>
                                        <p:clrVal>
                                          <a:schemeClr val="accent2"/>
                                        </p:clrVal>
                                      </p:to>
                                    </p:set>
                                    <p:set>
                                      <p:cBhvr>
                                        <p:cTn id="11" dur="500" fill="hold"/>
                                        <p:tgtEl>
                                          <p:spTgt spid="30">
                                            <p:txEl>
                                              <p:pRg st="2" end="2"/>
                                            </p:txEl>
                                          </p:spTgt>
                                        </p:tgtEl>
                                        <p:attrNameLst>
                                          <p:attrName>fillcolor</p:attrName>
                                        </p:attrNameLst>
                                      </p:cBhvr>
                                      <p:to>
                                        <p:clrVal>
                                          <a:schemeClr val="accent2"/>
                                        </p:clrVal>
                                      </p:to>
                                    </p:set>
                                    <p:set>
                                      <p:cBhvr>
                                        <p:cTn id="12" dur="500" fill="hold"/>
                                        <p:tgtEl>
                                          <p:spTgt spid="30">
                                            <p:txEl>
                                              <p:pRg st="2" end="2"/>
                                            </p:txEl>
                                          </p:spTgt>
                                        </p:tgtEl>
                                        <p:attrNameLst>
                                          <p:attrName>fill.type</p:attrName>
                                        </p:attrNameLst>
                                      </p:cBhvr>
                                      <p:to>
                                        <p:strVal val="solid"/>
                                      </p:to>
                                    </p:set>
                                  </p:childTnLst>
                                </p:cTn>
                              </p:par>
                              <p:par>
                                <p:cTn id="13" presetID="16" presetClass="emph" presetSubtype="0" fill="hold" nodeType="withEffect">
                                  <p:stCondLst>
                                    <p:cond delay="0"/>
                                  </p:stCondLst>
                                  <p:iterate type="lt">
                                    <p:tmPct val="4000"/>
                                  </p:iterate>
                                  <p:childTnLst>
                                    <p:set>
                                      <p:cBhvr override="childStyle">
                                        <p:cTn id="14" dur="500" fill="hold"/>
                                        <p:tgtEl>
                                          <p:spTgt spid="30">
                                            <p:txEl>
                                              <p:pRg st="3" end="3"/>
                                            </p:txEl>
                                          </p:spTgt>
                                        </p:tgtEl>
                                        <p:attrNameLst>
                                          <p:attrName>style.color</p:attrName>
                                        </p:attrNameLst>
                                      </p:cBhvr>
                                      <p:to>
                                        <p:clrVal>
                                          <a:schemeClr val="accent2"/>
                                        </p:clrVal>
                                      </p:to>
                                    </p:set>
                                    <p:set>
                                      <p:cBhvr>
                                        <p:cTn id="15" dur="500" fill="hold"/>
                                        <p:tgtEl>
                                          <p:spTgt spid="30">
                                            <p:txEl>
                                              <p:pRg st="3" end="3"/>
                                            </p:txEl>
                                          </p:spTgt>
                                        </p:tgtEl>
                                        <p:attrNameLst>
                                          <p:attrName>fillcolor</p:attrName>
                                        </p:attrNameLst>
                                      </p:cBhvr>
                                      <p:to>
                                        <p:clrVal>
                                          <a:schemeClr val="accent2"/>
                                        </p:clrVal>
                                      </p:to>
                                    </p:set>
                                    <p:set>
                                      <p:cBhvr>
                                        <p:cTn id="16" dur="500" fill="hold"/>
                                        <p:tgtEl>
                                          <p:spTgt spid="30">
                                            <p:txEl>
                                              <p:pRg st="3" end="3"/>
                                            </p:txEl>
                                          </p:spTgt>
                                        </p:tgtEl>
                                        <p:attrNameLst>
                                          <p:attrName>fill.type</p:attrName>
                                        </p:attrNameLst>
                                      </p:cBhvr>
                                      <p:to>
                                        <p:strVal val="solid"/>
                                      </p:to>
                                    </p:set>
                                  </p:childTnLst>
                                </p:cTn>
                              </p:par>
                              <p:par>
                                <p:cTn id="17" presetID="16" presetClass="emph" presetSubtype="0" fill="hold" nodeType="withEffect">
                                  <p:stCondLst>
                                    <p:cond delay="0"/>
                                  </p:stCondLst>
                                  <p:iterate type="lt">
                                    <p:tmPct val="4000"/>
                                  </p:iterate>
                                  <p:childTnLst>
                                    <p:set>
                                      <p:cBhvr override="childStyle">
                                        <p:cTn id="18" dur="500" fill="hold"/>
                                        <p:tgtEl>
                                          <p:spTgt spid="30">
                                            <p:txEl>
                                              <p:pRg st="4" end="4"/>
                                            </p:txEl>
                                          </p:spTgt>
                                        </p:tgtEl>
                                        <p:attrNameLst>
                                          <p:attrName>style.color</p:attrName>
                                        </p:attrNameLst>
                                      </p:cBhvr>
                                      <p:to>
                                        <p:clrVal>
                                          <a:schemeClr val="accent2"/>
                                        </p:clrVal>
                                      </p:to>
                                    </p:set>
                                    <p:set>
                                      <p:cBhvr>
                                        <p:cTn id="19" dur="500" fill="hold"/>
                                        <p:tgtEl>
                                          <p:spTgt spid="30">
                                            <p:txEl>
                                              <p:pRg st="4" end="4"/>
                                            </p:txEl>
                                          </p:spTgt>
                                        </p:tgtEl>
                                        <p:attrNameLst>
                                          <p:attrName>fillcolor</p:attrName>
                                        </p:attrNameLst>
                                      </p:cBhvr>
                                      <p:to>
                                        <p:clrVal>
                                          <a:schemeClr val="accent2"/>
                                        </p:clrVal>
                                      </p:to>
                                    </p:set>
                                    <p:set>
                                      <p:cBhvr>
                                        <p:cTn id="20" dur="500" fill="hold"/>
                                        <p:tgtEl>
                                          <p:spTgt spid="30">
                                            <p:txEl>
                                              <p:pRg st="4" end="4"/>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1" presetClass="emph" presetSubtype="0" fill="hold" nodeType="clickEffect">
                                  <p:stCondLst>
                                    <p:cond delay="0"/>
                                  </p:stCondLst>
                                  <p:childTnLst>
                                    <p:animClr clrSpc="hsl" dir="cw">
                                      <p:cBhvr override="childStyle">
                                        <p:cTn id="24" dur="500" fill="hold"/>
                                        <p:tgtEl>
                                          <p:spTgt spid="9">
                                            <p:txEl>
                                              <p:pRg st="0" end="0"/>
                                            </p:txEl>
                                          </p:spTgt>
                                        </p:tgtEl>
                                        <p:attrNameLst>
                                          <p:attrName>style.color</p:attrName>
                                        </p:attrNameLst>
                                      </p:cBhvr>
                                      <p:by>
                                        <p:hsl h="7200000" s="0" l="0"/>
                                      </p:by>
                                    </p:animClr>
                                    <p:animClr clrSpc="hsl" dir="cw">
                                      <p:cBhvr>
                                        <p:cTn id="25" dur="500" fill="hold"/>
                                        <p:tgtEl>
                                          <p:spTgt spid="9">
                                            <p:txEl>
                                              <p:pRg st="0" end="0"/>
                                            </p:txEl>
                                          </p:spTgt>
                                        </p:tgtEl>
                                        <p:attrNameLst>
                                          <p:attrName>fillcolor</p:attrName>
                                        </p:attrNameLst>
                                      </p:cBhvr>
                                      <p:by>
                                        <p:hsl h="7200000" s="0" l="0"/>
                                      </p:by>
                                    </p:animClr>
                                    <p:animClr clrSpc="hsl" dir="cw">
                                      <p:cBhvr>
                                        <p:cTn id="26" dur="500" fill="hold"/>
                                        <p:tgtEl>
                                          <p:spTgt spid="9">
                                            <p:txEl>
                                              <p:pRg st="0" end="0"/>
                                            </p:txEl>
                                          </p:spTgt>
                                        </p:tgtEl>
                                        <p:attrNameLst>
                                          <p:attrName>stroke.color</p:attrName>
                                        </p:attrNameLst>
                                      </p:cBhvr>
                                      <p:by>
                                        <p:hsl h="7200000" s="0" l="0"/>
                                      </p:by>
                                    </p:animClr>
                                    <p:set>
                                      <p:cBhvr>
                                        <p:cTn id="27" dur="500" fill="hold"/>
                                        <p:tgtEl>
                                          <p:spTgt spid="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p:cNvSpPr txBox="1"/>
              <p:nvPr/>
            </p:nvSpPr>
            <p:spPr>
              <a:xfrm>
                <a:off x="0" y="647700"/>
                <a:ext cx="9144000" cy="4932119"/>
              </a:xfrm>
              <a:prstGeom prst="rect">
                <a:avLst/>
              </a:prstGeom>
              <a:noFill/>
            </p:spPr>
            <p:txBody>
              <a:bodyPr wrap="square" rtlCol="0">
                <a:spAutoFit/>
              </a:bodyPr>
              <a:lstStyle/>
              <a:p>
                <a:r>
                  <a:rPr lang="en-US" sz="2400" dirty="0" smtClean="0">
                    <a:solidFill>
                      <a:srgbClr val="FF0000"/>
                    </a:solidFill>
                  </a:rPr>
                  <a:t>Calculating the Effects of Protectionist Policies</a:t>
                </a:r>
              </a:p>
              <a:p>
                <a:r>
                  <a:rPr lang="en-US" sz="1800" dirty="0" smtClean="0"/>
                  <a:t>Up to this point we have analyzed the general effects on consumers, producers, the government and taxpayers and total welfare of protectionist policies. But if we are given linear demand and supply equations, we can actually </a:t>
                </a:r>
                <a:r>
                  <a:rPr lang="en-US" sz="1800" i="1" dirty="0" smtClean="0"/>
                  <a:t>calculate </a:t>
                </a:r>
                <a:r>
                  <a:rPr lang="en-US" sz="1800" dirty="0" smtClean="0"/>
                  <a:t>the effects of these policies.</a:t>
                </a:r>
              </a:p>
              <a:p>
                <a:endParaRPr lang="en-US" sz="1000" dirty="0"/>
              </a:p>
              <a:p>
                <a:r>
                  <a:rPr lang="en-US" sz="1600" b="1" dirty="0" smtClean="0">
                    <a:solidFill>
                      <a:srgbClr val="0000CC"/>
                    </a:solidFill>
                  </a:rPr>
                  <a:t>Assume domestic demand and supply of cars in the US are expressed as:</a:t>
                </a:r>
              </a:p>
              <a:p>
                <a14:m>
                  <m:oMathPara xmlns:m="http://schemas.openxmlformats.org/officeDocument/2006/math" xmlns="">
                    <m:oMathParaPr>
                      <m:jc m:val="centerGroup"/>
                    </m:oMathParaPr>
                    <m:oMath xmlns:m="http://schemas.openxmlformats.org/officeDocument/2006/math">
                      <m:r>
                        <a:rPr lang="en-US" sz="1600" b="0" i="1" smtClean="0">
                          <a:solidFill>
                            <a:srgbClr val="FF0000"/>
                          </a:solidFill>
                          <a:latin typeface="Cambria Math"/>
                        </a:rPr>
                        <m:t>𝑄𝑑</m:t>
                      </m:r>
                      <m:r>
                        <a:rPr lang="en-US" sz="1600" b="0" i="1" smtClean="0">
                          <a:solidFill>
                            <a:srgbClr val="FF0000"/>
                          </a:solidFill>
                          <a:latin typeface="Cambria Math"/>
                        </a:rPr>
                        <m:t>=30,000−0.5</m:t>
                      </m:r>
                      <m:r>
                        <a:rPr lang="en-US" sz="1600" b="0" i="1" smtClean="0">
                          <a:solidFill>
                            <a:srgbClr val="FF0000"/>
                          </a:solidFill>
                          <a:latin typeface="Cambria Math"/>
                        </a:rPr>
                        <m:t>𝑃</m:t>
                      </m:r>
                      <m:r>
                        <a:rPr lang="en-US" sz="1600" b="0" i="1" smtClean="0">
                          <a:solidFill>
                            <a:srgbClr val="FF0000"/>
                          </a:solidFill>
                          <a:latin typeface="Cambria Math"/>
                        </a:rPr>
                        <m:t> </m:t>
                      </m:r>
                      <m:r>
                        <a:rPr lang="en-US" sz="1600" b="0" i="1" smtClean="0">
                          <a:solidFill>
                            <a:srgbClr val="FF0000"/>
                          </a:solidFill>
                          <a:latin typeface="Cambria Math"/>
                        </a:rPr>
                        <m:t>𝑎𝑛𝑑</m:t>
                      </m:r>
                      <m:r>
                        <a:rPr lang="en-US" sz="1600" b="0" i="1" smtClean="0">
                          <a:solidFill>
                            <a:srgbClr val="FF0000"/>
                          </a:solidFill>
                          <a:latin typeface="Cambria Math"/>
                        </a:rPr>
                        <m:t> </m:t>
                      </m:r>
                      <m:r>
                        <a:rPr lang="en-US" sz="1600" b="0" i="1" smtClean="0">
                          <a:solidFill>
                            <a:srgbClr val="FF0000"/>
                          </a:solidFill>
                          <a:latin typeface="Cambria Math"/>
                        </a:rPr>
                        <m:t>𝑄𝑠</m:t>
                      </m:r>
                      <m:r>
                        <a:rPr lang="en-US" sz="1600" b="0" i="1" smtClean="0">
                          <a:solidFill>
                            <a:srgbClr val="FF0000"/>
                          </a:solidFill>
                          <a:latin typeface="Cambria Math"/>
                        </a:rPr>
                        <m:t>=−5,000+0.75</m:t>
                      </m:r>
                      <m:r>
                        <a:rPr lang="en-US" sz="1600" b="0" i="1" smtClean="0">
                          <a:solidFill>
                            <a:srgbClr val="FF0000"/>
                          </a:solidFill>
                          <a:latin typeface="Cambria Math"/>
                        </a:rPr>
                        <m:t>𝑃</m:t>
                      </m:r>
                    </m:oMath>
                  </m:oMathPara>
                </a14:m>
                <a:endParaRPr lang="en-US" sz="1600" dirty="0" smtClean="0">
                  <a:solidFill>
                    <a:srgbClr val="FF0000"/>
                  </a:solidFill>
                </a:endParaRPr>
              </a:p>
              <a:p>
                <a:endParaRPr lang="en-US" sz="1050" dirty="0" smtClean="0"/>
              </a:p>
              <a:p>
                <a:pPr marL="285750" indent="-285750">
                  <a:buFont typeface="Arial" pitchFamily="34" charset="0"/>
                  <a:buChar char="•"/>
                </a:pPr>
                <a:r>
                  <a:rPr lang="en-US" sz="1600" dirty="0" smtClean="0"/>
                  <a:t>Assume the world price of cars is $20,000</a:t>
                </a:r>
              </a:p>
              <a:p>
                <a:pPr marL="667832" lvl="1" indent="-285750">
                  <a:buFont typeface="Wingdings" pitchFamily="2" charset="2"/>
                  <a:buChar char="Ø"/>
                </a:pPr>
                <a14:m>
                  <m:oMath xmlns:m="http://schemas.openxmlformats.org/officeDocument/2006/math" xmlns="">
                    <m:r>
                      <a:rPr lang="en-US" sz="1600" b="0" i="1" smtClean="0">
                        <a:latin typeface="Cambria Math"/>
                      </a:rPr>
                      <m:t>𝐷𝑜𝑚𝑒𝑠𝑡𝑖𝑐</m:t>
                    </m:r>
                    <m:r>
                      <a:rPr lang="en-US" sz="1600" b="0" i="1" smtClean="0">
                        <a:latin typeface="Cambria Math"/>
                      </a:rPr>
                      <m:t> </m:t>
                    </m:r>
                    <m:r>
                      <a:rPr lang="en-US" sz="1600" b="0" i="1" smtClean="0">
                        <a:latin typeface="Cambria Math"/>
                      </a:rPr>
                      <m:t>𝑄𝑑</m:t>
                    </m:r>
                    <m:r>
                      <a:rPr lang="en-US" sz="1600" b="0" i="1" smtClean="0">
                        <a:latin typeface="Cambria Math"/>
                      </a:rPr>
                      <m:t>=30,000−0.5</m:t>
                    </m:r>
                    <m:d>
                      <m:dPr>
                        <m:ctrlPr>
                          <a:rPr lang="en-US" sz="1600" b="0" i="1" smtClean="0">
                            <a:latin typeface="Cambria Math"/>
                          </a:rPr>
                        </m:ctrlPr>
                      </m:dPr>
                      <m:e>
                        <m:r>
                          <a:rPr lang="en-US" sz="1600" b="0" i="1" smtClean="0">
                            <a:latin typeface="Cambria Math"/>
                          </a:rPr>
                          <m:t>20,000</m:t>
                        </m:r>
                      </m:e>
                    </m:d>
                    <m:r>
                      <a:rPr lang="en-US" sz="1600" b="0" i="1" smtClean="0">
                        <a:latin typeface="Cambria Math"/>
                      </a:rPr>
                      <m:t>=20,000 </m:t>
                    </m:r>
                    <m:r>
                      <a:rPr lang="en-US" sz="1600" b="0" i="1" smtClean="0">
                        <a:latin typeface="Cambria Math"/>
                      </a:rPr>
                      <m:t>𝑐𝑎𝑟𝑠</m:t>
                    </m:r>
                  </m:oMath>
                </a14:m>
                <a:endParaRPr lang="en-US" sz="1600" b="0" dirty="0" smtClean="0"/>
              </a:p>
              <a:p>
                <a:pPr marL="667832" lvl="1" indent="-285750">
                  <a:buFont typeface="Wingdings" pitchFamily="2" charset="2"/>
                  <a:buChar char="Ø"/>
                </a:pPr>
                <a14:m>
                  <m:oMath xmlns:m="http://schemas.openxmlformats.org/officeDocument/2006/math" xmlns="">
                    <m:r>
                      <a:rPr lang="en-US" sz="1600" b="0" i="1" smtClean="0">
                        <a:latin typeface="Cambria Math"/>
                      </a:rPr>
                      <m:t>𝐷𝑜𝑚𝑒𝑠𝑡𝑖𝑐</m:t>
                    </m:r>
                    <m:r>
                      <a:rPr lang="en-US" sz="1600" b="0" i="1" smtClean="0">
                        <a:latin typeface="Cambria Math"/>
                      </a:rPr>
                      <m:t> </m:t>
                    </m:r>
                    <m:r>
                      <a:rPr lang="en-US" sz="1600" b="0" i="1" smtClean="0">
                        <a:latin typeface="Cambria Math"/>
                      </a:rPr>
                      <m:t>𝑄𝑠</m:t>
                    </m:r>
                    <m:r>
                      <a:rPr lang="en-US" sz="1600" b="0" i="1" smtClean="0">
                        <a:latin typeface="Cambria Math"/>
                      </a:rPr>
                      <m:t>=−5,000+0.75</m:t>
                    </m:r>
                    <m:d>
                      <m:dPr>
                        <m:ctrlPr>
                          <a:rPr lang="en-US" sz="1600" b="0" i="1" smtClean="0">
                            <a:latin typeface="Cambria Math"/>
                          </a:rPr>
                        </m:ctrlPr>
                      </m:dPr>
                      <m:e>
                        <m:r>
                          <a:rPr lang="en-US" sz="1600" b="0" i="1" smtClean="0">
                            <a:latin typeface="Cambria Math"/>
                          </a:rPr>
                          <m:t>20,000</m:t>
                        </m:r>
                      </m:e>
                    </m:d>
                    <m:r>
                      <a:rPr lang="en-US" sz="1600" b="0" i="1" smtClean="0">
                        <a:latin typeface="Cambria Math"/>
                      </a:rPr>
                      <m:t>=10,000 </m:t>
                    </m:r>
                    <m:r>
                      <a:rPr lang="en-US" sz="1600" b="0" i="1" smtClean="0">
                        <a:latin typeface="Cambria Math"/>
                      </a:rPr>
                      <m:t>𝑐𝑎𝑟𝑠</m:t>
                    </m:r>
                  </m:oMath>
                </a14:m>
                <a:endParaRPr lang="en-US" sz="1600" b="0" dirty="0" smtClean="0"/>
              </a:p>
              <a:p>
                <a:pPr marL="667832" lvl="1" indent="-285750">
                  <a:buFont typeface="Wingdings" pitchFamily="2" charset="2"/>
                  <a:buChar char="Ø"/>
                </a:pPr>
                <a14:m>
                  <m:oMath xmlns:m="http://schemas.openxmlformats.org/officeDocument/2006/math" xmlns="">
                    <m:r>
                      <a:rPr lang="en-US" sz="1600" b="0" i="1" smtClean="0">
                        <a:latin typeface="Cambria Math"/>
                      </a:rPr>
                      <m:t>𝑄𝑢𝑎𝑛𝑡𝑖𝑡𝑦</m:t>
                    </m:r>
                    <m:r>
                      <a:rPr lang="en-US" sz="1600" b="0" i="1" smtClean="0">
                        <a:latin typeface="Cambria Math"/>
                      </a:rPr>
                      <m:t> </m:t>
                    </m:r>
                    <m:r>
                      <a:rPr lang="en-US" sz="1600" b="0" i="1" smtClean="0">
                        <a:latin typeface="Cambria Math"/>
                      </a:rPr>
                      <m:t>𝑜𝑓</m:t>
                    </m:r>
                    <m:r>
                      <a:rPr lang="en-US" sz="1600" b="0" i="1" smtClean="0">
                        <a:latin typeface="Cambria Math"/>
                      </a:rPr>
                      <m:t> </m:t>
                    </m:r>
                    <m:r>
                      <a:rPr lang="en-US" sz="1600" b="0" i="1" smtClean="0">
                        <a:latin typeface="Cambria Math"/>
                      </a:rPr>
                      <m:t>𝑖𝑚𝑝𝑜𝑟𝑡𝑠</m:t>
                    </m:r>
                    <m:r>
                      <a:rPr lang="en-US" sz="1600" b="0" i="1" smtClean="0">
                        <a:latin typeface="Cambria Math"/>
                      </a:rPr>
                      <m:t>=20,000−10,000=10,000 </m:t>
                    </m:r>
                    <m:r>
                      <a:rPr lang="en-US" sz="1600" b="0" i="1" smtClean="0">
                        <a:latin typeface="Cambria Math"/>
                      </a:rPr>
                      <m:t>𝑐𝑎𝑟𝑠</m:t>
                    </m:r>
                  </m:oMath>
                </a14:m>
                <a:endParaRPr lang="en-US" sz="1600" b="0" dirty="0" smtClean="0"/>
              </a:p>
              <a:p>
                <a:endParaRPr lang="en-US" sz="1000" dirty="0" smtClean="0"/>
              </a:p>
              <a:p>
                <a:r>
                  <a:rPr lang="en-US" sz="1600" b="1" i="1" dirty="0" smtClean="0">
                    <a:solidFill>
                      <a:srgbClr val="0000CC"/>
                    </a:solidFill>
                  </a:rPr>
                  <a:t>Now the US government grants a $2,000 per car subsidy to US producers. The new supply equation is: </a:t>
                </a:r>
                <a:endParaRPr lang="en-US" sz="1600" b="1" i="1" dirty="0" smtClean="0">
                  <a:solidFill>
                    <a:srgbClr val="0000CC"/>
                  </a:solidFill>
                  <a:latin typeface="Cambria Math"/>
                </a:endParaRPr>
              </a:p>
              <a:p>
                <a14:m>
                  <m:oMathPara xmlns:m="http://schemas.openxmlformats.org/officeDocument/2006/math" xmlns="">
                    <m:oMathParaPr>
                      <m:jc m:val="centerGroup"/>
                    </m:oMathParaPr>
                    <m:oMath xmlns:m="http://schemas.openxmlformats.org/officeDocument/2006/math">
                      <m:r>
                        <a:rPr lang="en-US" sz="1600" b="0" i="1" smtClean="0">
                          <a:solidFill>
                            <a:srgbClr val="FF0000"/>
                          </a:solidFill>
                          <a:latin typeface="Cambria Math"/>
                        </a:rPr>
                        <m:t>𝑄𝑠</m:t>
                      </m:r>
                      <m:r>
                        <a:rPr lang="en-US" sz="1600" b="0" i="1" smtClean="0">
                          <a:solidFill>
                            <a:srgbClr val="FF0000"/>
                          </a:solidFill>
                          <a:latin typeface="Cambria Math"/>
                        </a:rPr>
                        <m:t>=−5,000+0.75</m:t>
                      </m:r>
                      <m:d>
                        <m:dPr>
                          <m:ctrlPr>
                            <a:rPr lang="en-US" sz="1600" b="0" i="1" smtClean="0">
                              <a:solidFill>
                                <a:srgbClr val="FF0000"/>
                              </a:solidFill>
                              <a:latin typeface="Cambria Math"/>
                            </a:rPr>
                          </m:ctrlPr>
                        </m:dPr>
                        <m:e>
                          <m:r>
                            <a:rPr lang="en-US" sz="1600" b="0" i="1" smtClean="0">
                              <a:solidFill>
                                <a:srgbClr val="FF0000"/>
                              </a:solidFill>
                              <a:latin typeface="Cambria Math"/>
                            </a:rPr>
                            <m:t>𝑃</m:t>
                          </m:r>
                          <m:r>
                            <a:rPr lang="en-US" sz="1600" b="0" i="1" smtClean="0">
                              <a:solidFill>
                                <a:srgbClr val="FF0000"/>
                              </a:solidFill>
                              <a:latin typeface="Cambria Math"/>
                            </a:rPr>
                            <m:t>+2,000</m:t>
                          </m:r>
                        </m:e>
                      </m:d>
                      <m:r>
                        <a:rPr lang="en-US" sz="1600" b="0" i="1" smtClean="0">
                          <a:solidFill>
                            <a:srgbClr val="FF0000"/>
                          </a:solidFill>
                          <a:latin typeface="Cambria Math"/>
                        </a:rPr>
                        <m:t>, </m:t>
                      </m:r>
                      <m:r>
                        <a:rPr lang="en-US" sz="1600" b="0" i="1" smtClean="0">
                          <a:solidFill>
                            <a:srgbClr val="FF0000"/>
                          </a:solidFill>
                          <a:latin typeface="Cambria Math"/>
                        </a:rPr>
                        <m:t>𝑜𝑟</m:t>
                      </m:r>
                      <m:r>
                        <a:rPr lang="en-US" sz="1600" b="0" i="1" smtClean="0">
                          <a:solidFill>
                            <a:srgbClr val="FF0000"/>
                          </a:solidFill>
                          <a:latin typeface="Cambria Math"/>
                        </a:rPr>
                        <m:t>…</m:t>
                      </m:r>
                      <m:r>
                        <a:rPr lang="en-US" sz="1600" b="0" i="1" smtClean="0">
                          <a:solidFill>
                            <a:srgbClr val="FF0000"/>
                          </a:solidFill>
                          <a:latin typeface="Cambria Math"/>
                        </a:rPr>
                        <m:t>𝑄𝑠</m:t>
                      </m:r>
                      <m:r>
                        <a:rPr lang="en-US" sz="1600" b="0" i="1" smtClean="0">
                          <a:solidFill>
                            <a:srgbClr val="FF0000"/>
                          </a:solidFill>
                          <a:latin typeface="Cambria Math"/>
                        </a:rPr>
                        <m:t>=−3,500+075</m:t>
                      </m:r>
                      <m:r>
                        <a:rPr lang="en-US" sz="1600" b="0" i="1" smtClean="0">
                          <a:solidFill>
                            <a:srgbClr val="FF0000"/>
                          </a:solidFill>
                          <a:latin typeface="Cambria Math"/>
                        </a:rPr>
                        <m:t>𝑃</m:t>
                      </m:r>
                    </m:oMath>
                  </m:oMathPara>
                </a14:m>
                <a:endParaRPr lang="en-US" sz="1600" dirty="0" smtClean="0">
                  <a:solidFill>
                    <a:srgbClr val="FF0000"/>
                  </a:solidFill>
                </a:endParaRPr>
              </a:p>
              <a:p>
                <a:endParaRPr lang="en-US" sz="1000" dirty="0" smtClean="0"/>
              </a:p>
              <a:p>
                <a:pPr marL="285750" indent="-285750">
                  <a:buFont typeface="Arial" pitchFamily="34" charset="0"/>
                  <a:buChar char="•"/>
                </a:pPr>
                <a:r>
                  <a:rPr lang="en-US" sz="1600" dirty="0" smtClean="0"/>
                  <a:t>At the world price of $20,000, American carmakers will now make:</a:t>
                </a:r>
              </a:p>
              <a:p>
                <a:pPr marL="667832" lvl="1" indent="-285750">
                  <a:buFont typeface="Wingdings" pitchFamily="2" charset="2"/>
                  <a:buChar char="Ø"/>
                </a:pPr>
                <a14:m>
                  <m:oMath xmlns:m="http://schemas.openxmlformats.org/officeDocument/2006/math" xmlns="">
                    <m:r>
                      <a:rPr lang="en-US" sz="1600" b="0" i="1" smtClean="0">
                        <a:latin typeface="Cambria Math"/>
                      </a:rPr>
                      <m:t>𝑄𝑠</m:t>
                    </m:r>
                    <m:r>
                      <a:rPr lang="en-US" sz="1600" b="0" i="1" smtClean="0">
                        <a:latin typeface="Cambria Math"/>
                      </a:rPr>
                      <m:t>=−3,500+0.75</m:t>
                    </m:r>
                    <m:d>
                      <m:dPr>
                        <m:ctrlPr>
                          <a:rPr lang="en-US" sz="1600" b="0" i="1" smtClean="0">
                            <a:latin typeface="Cambria Math"/>
                          </a:rPr>
                        </m:ctrlPr>
                      </m:dPr>
                      <m:e>
                        <m:r>
                          <a:rPr lang="en-US" sz="1600" b="0" i="1" smtClean="0">
                            <a:latin typeface="Cambria Math"/>
                          </a:rPr>
                          <m:t>20,000</m:t>
                        </m:r>
                      </m:e>
                    </m:d>
                    <m:r>
                      <a:rPr lang="en-US" sz="1600" b="0" i="1" smtClean="0">
                        <a:latin typeface="Cambria Math"/>
                      </a:rPr>
                      <m:t>=−3,500+15,000=11,500 </m:t>
                    </m:r>
                    <m:r>
                      <a:rPr lang="en-US" sz="1600" b="0" i="1" smtClean="0">
                        <a:latin typeface="Cambria Math"/>
                      </a:rPr>
                      <m:t>𝑐𝑎𝑟𝑠</m:t>
                    </m:r>
                  </m:oMath>
                </a14:m>
                <a:endParaRPr lang="en-US" sz="1600" b="0" i="1" dirty="0" smtClean="0"/>
              </a:p>
              <a:p>
                <a:pPr marL="667832" lvl="1" indent="-285750">
                  <a:buFont typeface="Wingdings" pitchFamily="2" charset="2"/>
                  <a:buChar char="Ø"/>
                </a:pPr>
                <a:r>
                  <a:rPr lang="en-US" sz="1600" i="1" dirty="0" smtClean="0"/>
                  <a:t>The quantity demanded will still be 20,000 cars since Pw did not change</a:t>
                </a:r>
              </a:p>
              <a:p>
                <a:pPr marL="667832" lvl="1" indent="-285750">
                  <a:buFont typeface="Wingdings" pitchFamily="2" charset="2"/>
                  <a:buChar char="Ø"/>
                </a:pPr>
                <a14:m>
                  <m:oMath xmlns:m="http://schemas.openxmlformats.org/officeDocument/2006/math" xmlns="">
                    <m:r>
                      <a:rPr lang="en-US" sz="1600" b="0" i="1" smtClean="0">
                        <a:latin typeface="Cambria Math"/>
                      </a:rPr>
                      <m:t>𝑇h𝑒</m:t>
                    </m:r>
                    <m:r>
                      <a:rPr lang="en-US" sz="1600" b="0" i="1" smtClean="0">
                        <a:latin typeface="Cambria Math"/>
                      </a:rPr>
                      <m:t> </m:t>
                    </m:r>
                    <m:r>
                      <a:rPr lang="en-US" sz="1600" b="0" i="1" smtClean="0">
                        <a:latin typeface="Cambria Math"/>
                      </a:rPr>
                      <m:t>𝑛𝑒𝑤</m:t>
                    </m:r>
                    <m:r>
                      <a:rPr lang="en-US" sz="1600" b="0" i="1" smtClean="0">
                        <a:latin typeface="Cambria Math"/>
                      </a:rPr>
                      <m:t> </m:t>
                    </m:r>
                    <m:r>
                      <a:rPr lang="en-US" sz="1600" b="0" i="1" smtClean="0">
                        <a:latin typeface="Cambria Math"/>
                      </a:rPr>
                      <m:t>𝑞𝑢𝑎𝑛𝑡𝑖𝑡𝑦</m:t>
                    </m:r>
                    <m:r>
                      <a:rPr lang="en-US" sz="1600" b="0" i="1" smtClean="0">
                        <a:latin typeface="Cambria Math"/>
                      </a:rPr>
                      <m:t> </m:t>
                    </m:r>
                    <m:r>
                      <a:rPr lang="en-US" sz="1600" b="0" i="1" smtClean="0">
                        <a:latin typeface="Cambria Math"/>
                      </a:rPr>
                      <m:t>𝑜𝑓</m:t>
                    </m:r>
                    <m:r>
                      <a:rPr lang="en-US" sz="1600" b="0" i="1" smtClean="0">
                        <a:latin typeface="Cambria Math"/>
                      </a:rPr>
                      <m:t> </m:t>
                    </m:r>
                    <m:r>
                      <a:rPr lang="en-US" sz="1600" b="0" i="1" smtClean="0">
                        <a:latin typeface="Cambria Math"/>
                      </a:rPr>
                      <m:t>𝐼𝑚𝑝𝑜𝑟𝑡𝑠</m:t>
                    </m:r>
                    <m:r>
                      <a:rPr lang="en-US" sz="1600" b="0" i="1" smtClean="0">
                        <a:latin typeface="Cambria Math"/>
                      </a:rPr>
                      <m:t>=20,000−11,500=8,500 </m:t>
                    </m:r>
                    <m:r>
                      <a:rPr lang="en-US" sz="1600" b="0" i="1" smtClean="0">
                        <a:latin typeface="Cambria Math"/>
                      </a:rPr>
                      <m:t>𝑐𝑎𝑟𝑠</m:t>
                    </m:r>
                  </m:oMath>
                </a14:m>
                <a:endParaRPr lang="en-US" sz="1600" dirty="0" smtClean="0"/>
              </a:p>
            </p:txBody>
          </p:sp>
        </mc:Choice>
        <mc:Fallback xmlns="">
          <p:sp>
            <p:nvSpPr>
              <p:cNvPr id="8" name="TextBox 7"/>
              <p:cNvSpPr txBox="1">
                <a:spLocks noRot="1" noChangeAspect="1" noMove="1" noResize="1" noEditPoints="1" noAdjustHandles="1" noChangeArrowheads="1" noChangeShapeType="1" noTextEdit="1"/>
              </p:cNvSpPr>
              <p:nvPr/>
            </p:nvSpPr>
            <p:spPr>
              <a:xfrm>
                <a:off x="0" y="647700"/>
                <a:ext cx="9144000" cy="4932119"/>
              </a:xfrm>
              <a:prstGeom prst="rect">
                <a:avLst/>
              </a:prstGeom>
              <a:blipFill rotWithShape="1">
                <a:blip r:embed="rId2"/>
                <a:stretch>
                  <a:fillRect l="-1000" t="-989" r="-600"/>
                </a:stretch>
              </a:blipFill>
            </p:spPr>
            <p:txBody>
              <a:bodyPr/>
              <a:lstStyle/>
              <a:p>
                <a:r>
                  <a:rPr lang="en-US">
                    <a:noFill/>
                  </a:rPr>
                  <a:t> </a:t>
                </a:r>
              </a:p>
            </p:txBody>
          </p:sp>
        </mc:Fallback>
      </mc:AlternateContent>
      <p:sp>
        <p:nvSpPr>
          <p:cNvPr id="55" name="TextBox 54"/>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Subsidies</a:t>
            </a:r>
            <a:endParaRPr lang="en-US" sz="1400" i="1" dirty="0" smtClean="0">
              <a:latin typeface="Lucida Sans - 18"/>
            </a:endParaRPr>
          </a:p>
        </p:txBody>
      </p:sp>
    </p:spTree>
    <p:extLst>
      <p:ext uri="{BB962C8B-B14F-4D97-AF65-F5344CB8AC3E}">
        <p14:creationId xmlns:p14="http://schemas.microsoft.com/office/powerpoint/2010/main" val="153421113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1015663"/>
          </a:xfrm>
          <a:prstGeom prst="rect">
            <a:avLst/>
          </a:prstGeom>
          <a:noFill/>
        </p:spPr>
        <p:txBody>
          <a:bodyPr wrap="square" rtlCol="0">
            <a:spAutoFit/>
          </a:bodyPr>
          <a:lstStyle/>
          <a:p>
            <a:r>
              <a:rPr lang="en-US" sz="2400" dirty="0" smtClean="0">
                <a:solidFill>
                  <a:srgbClr val="FF0000"/>
                </a:solidFill>
              </a:rPr>
              <a:t>Calculating the Effects of Protectionist Policies</a:t>
            </a:r>
          </a:p>
          <a:p>
            <a:r>
              <a:rPr lang="en-US" sz="1800" dirty="0" smtClean="0"/>
              <a:t>The effects of the protectionist subsidy can be graphed and calculated using the numbers on the graph. (The figures below are all in thousands): </a:t>
            </a:r>
          </a:p>
        </p:txBody>
      </p:sp>
      <p:pic>
        <p:nvPicPr>
          <p:cNvPr id="5" name="Picture 4"/>
          <p:cNvPicPr/>
          <p:nvPr/>
        </p:nvPicPr>
        <p:blipFill>
          <a:blip r:embed="rId2"/>
          <a:stretch>
            <a:fillRect/>
          </a:stretch>
        </p:blipFill>
        <p:spPr>
          <a:xfrm>
            <a:off x="3782333" y="1790700"/>
            <a:ext cx="5209267" cy="3775739"/>
          </a:xfrm>
          <a:prstGeom prst="rect">
            <a:avLst/>
          </a:prstGeom>
          <a:solidFill>
            <a:srgbClr val="FFFFFF"/>
          </a:solidFill>
          <a:ln>
            <a:noFill/>
            <a:prstDash/>
          </a:ln>
        </p:spPr>
      </p:pic>
      <mc:AlternateContent xmlns:mc="http://schemas.openxmlformats.org/markup-compatibility/2006" xmlns:a14="http://schemas.microsoft.com/office/drawing/2010/main">
        <mc:Choice Requires="a14">
          <p:sp>
            <p:nvSpPr>
              <p:cNvPr id="2" name="TextBox 1"/>
              <p:cNvSpPr txBox="1"/>
              <p:nvPr/>
            </p:nvSpPr>
            <p:spPr>
              <a:xfrm>
                <a:off x="-1" y="1638300"/>
                <a:ext cx="3782333" cy="3466526"/>
              </a:xfrm>
              <a:prstGeom prst="rect">
                <a:avLst/>
              </a:prstGeom>
              <a:noFill/>
            </p:spPr>
            <p:txBody>
              <a:bodyPr wrap="square" rtlCol="0">
                <a:spAutoFit/>
              </a:bodyPr>
              <a:lstStyle/>
              <a:p>
                <a:r>
                  <a:rPr lang="en-US" sz="1600" b="1" dirty="0" smtClean="0">
                    <a:solidFill>
                      <a:srgbClr val="0000CC"/>
                    </a:solidFill>
                  </a:rPr>
                  <a:t>Effects of the subsidy on all stakeholders</a:t>
                </a:r>
              </a:p>
              <a:p>
                <a:pPr marL="285750" indent="-285750">
                  <a:buFont typeface="Arial" pitchFamily="34" charset="0"/>
                  <a:buChar char="•"/>
                </a:pPr>
                <a:r>
                  <a:rPr lang="en-US" sz="1400" b="1" dirty="0" smtClean="0"/>
                  <a:t>Consumer surplus </a:t>
                </a:r>
                <a:r>
                  <a:rPr lang="en-US" sz="1400" dirty="0" smtClean="0"/>
                  <a:t>before and after subsidy:  </a:t>
                </a:r>
                <a14:m>
                  <m:oMath xmlns:m="http://schemas.openxmlformats.org/officeDocument/2006/math" xmlns="">
                    <m:f>
                      <m:fPr>
                        <m:ctrlPr>
                          <a:rPr lang="en-US" sz="1400" i="1" smtClean="0">
                            <a:latin typeface="Cambria Math"/>
                          </a:rPr>
                        </m:ctrlPr>
                      </m:fPr>
                      <m:num>
                        <m:r>
                          <a:rPr lang="en-US" sz="1400" b="0" i="1" smtClean="0">
                            <a:latin typeface="Cambria Math"/>
                          </a:rPr>
                          <m:t>(60−20)</m:t>
                        </m:r>
                        <m:r>
                          <a:rPr lang="en-US" sz="1400" b="0" i="1" smtClean="0">
                            <a:latin typeface="Cambria Math"/>
                            <a:ea typeface="Cambria Math"/>
                          </a:rPr>
                          <m:t>×20</m:t>
                        </m:r>
                      </m:num>
                      <m:den>
                        <m:r>
                          <a:rPr lang="en-US" sz="1400" b="0" i="1" smtClean="0">
                            <a:latin typeface="Cambria Math"/>
                          </a:rPr>
                          <m:t>2</m:t>
                        </m:r>
                      </m:den>
                    </m:f>
                    <m:r>
                      <a:rPr lang="en-US" sz="1400" b="0" i="1" smtClean="0">
                        <a:latin typeface="Cambria Math"/>
                      </a:rPr>
                      <m:t>=</m:t>
                    </m:r>
                    <m:r>
                      <a:rPr lang="en-US" sz="1400" b="1" i="1" smtClean="0">
                        <a:latin typeface="Cambria Math"/>
                      </a:rPr>
                      <m:t>𝟒𝟎𝟎</m:t>
                    </m:r>
                  </m:oMath>
                </a14:m>
                <a:endParaRPr lang="en-US" sz="1400" b="1" dirty="0" smtClean="0"/>
              </a:p>
              <a:p>
                <a:pPr marL="285750" indent="-285750">
                  <a:buFont typeface="Arial" pitchFamily="34" charset="0"/>
                  <a:buChar char="•"/>
                </a:pPr>
                <a:r>
                  <a:rPr lang="en-US" sz="1400" b="1" dirty="0" smtClean="0"/>
                  <a:t>Producer surplus:</a:t>
                </a:r>
              </a:p>
              <a:p>
                <a:pPr marL="667832" lvl="1" indent="-285750">
                  <a:buFont typeface="Wingdings" pitchFamily="2" charset="2"/>
                  <a:buChar char="Ø"/>
                </a:pPr>
                <a:r>
                  <a:rPr lang="en-US" sz="1400" dirty="0" smtClean="0"/>
                  <a:t>Before: </a:t>
                </a:r>
                <a14:m>
                  <m:oMath xmlns:m="http://schemas.openxmlformats.org/officeDocument/2006/math" xmlns="">
                    <m:f>
                      <m:fPr>
                        <m:ctrlPr>
                          <a:rPr lang="en-US" sz="1400" i="1" smtClean="0">
                            <a:latin typeface="Cambria Math"/>
                          </a:rPr>
                        </m:ctrlPr>
                      </m:fPr>
                      <m:num>
                        <m:r>
                          <a:rPr lang="en-US" sz="1400" b="0" i="1" smtClean="0">
                            <a:latin typeface="Cambria Math"/>
                          </a:rPr>
                          <m:t>(20−6.67)</m:t>
                        </m:r>
                        <m:r>
                          <a:rPr lang="en-US" sz="1400" b="0" i="1" smtClean="0">
                            <a:latin typeface="Cambria Math"/>
                            <a:ea typeface="Cambria Math"/>
                          </a:rPr>
                          <m:t>×10</m:t>
                        </m:r>
                      </m:num>
                      <m:den>
                        <m:r>
                          <a:rPr lang="en-US" sz="1400" b="0" i="1" smtClean="0">
                            <a:latin typeface="Cambria Math"/>
                          </a:rPr>
                          <m:t>2</m:t>
                        </m:r>
                      </m:den>
                    </m:f>
                    <m:r>
                      <a:rPr lang="en-US" sz="1400" b="0" i="1" smtClean="0">
                        <a:latin typeface="Cambria Math"/>
                      </a:rPr>
                      <m:t>=</m:t>
                    </m:r>
                    <m:r>
                      <a:rPr lang="en-US" sz="1400" b="1" i="1" smtClean="0">
                        <a:latin typeface="Cambria Math"/>
                      </a:rPr>
                      <m:t>𝟔𝟔</m:t>
                    </m:r>
                    <m:r>
                      <a:rPr lang="en-US" sz="1400" b="1" i="1" smtClean="0">
                        <a:latin typeface="Cambria Math"/>
                      </a:rPr>
                      <m:t>.</m:t>
                    </m:r>
                    <m:r>
                      <a:rPr lang="en-US" sz="1400" b="1" i="1" smtClean="0">
                        <a:latin typeface="Cambria Math"/>
                      </a:rPr>
                      <m:t>𝟔𝟓</m:t>
                    </m:r>
                  </m:oMath>
                </a14:m>
                <a:endParaRPr lang="en-US" sz="1400" b="1" dirty="0" smtClean="0"/>
              </a:p>
              <a:p>
                <a:pPr marL="667832" lvl="1" indent="-285750">
                  <a:buFont typeface="Wingdings" pitchFamily="2" charset="2"/>
                  <a:buChar char="Ø"/>
                </a:pPr>
                <a:r>
                  <a:rPr lang="en-US" sz="1400" dirty="0" smtClean="0"/>
                  <a:t>After: </a:t>
                </a:r>
                <a14:m>
                  <m:oMath xmlns:m="http://schemas.openxmlformats.org/officeDocument/2006/math" xmlns="">
                    <m:f>
                      <m:fPr>
                        <m:ctrlPr>
                          <a:rPr lang="en-US" sz="1400" i="1" smtClean="0">
                            <a:latin typeface="Cambria Math"/>
                          </a:rPr>
                        </m:ctrlPr>
                      </m:fPr>
                      <m:num>
                        <m:r>
                          <a:rPr lang="en-US" sz="1400" b="0" i="1" smtClean="0">
                            <a:latin typeface="Cambria Math"/>
                          </a:rPr>
                          <m:t>(22−6.67)</m:t>
                        </m:r>
                        <m:r>
                          <a:rPr lang="en-US" sz="1400" b="0" i="1" smtClean="0">
                            <a:latin typeface="Cambria Math"/>
                            <a:ea typeface="Cambria Math"/>
                          </a:rPr>
                          <m:t>×11.5</m:t>
                        </m:r>
                      </m:num>
                      <m:den>
                        <m:r>
                          <a:rPr lang="en-US" sz="1400" b="0" i="1" smtClean="0">
                            <a:latin typeface="Cambria Math"/>
                          </a:rPr>
                          <m:t>2</m:t>
                        </m:r>
                      </m:den>
                    </m:f>
                    <m:r>
                      <a:rPr lang="en-US" sz="1400" b="0" i="1" smtClean="0">
                        <a:latin typeface="Cambria Math"/>
                      </a:rPr>
                      <m:t>=</m:t>
                    </m:r>
                    <m:r>
                      <a:rPr lang="en-US" sz="1400" b="1" i="1" smtClean="0">
                        <a:latin typeface="Cambria Math"/>
                      </a:rPr>
                      <m:t>𝟖𝟖</m:t>
                    </m:r>
                    <m:r>
                      <a:rPr lang="en-US" sz="1400" b="1" i="1" smtClean="0">
                        <a:latin typeface="Cambria Math"/>
                      </a:rPr>
                      <m:t>.</m:t>
                    </m:r>
                    <m:r>
                      <a:rPr lang="en-US" sz="1400" b="1" i="1" smtClean="0">
                        <a:latin typeface="Cambria Math"/>
                      </a:rPr>
                      <m:t>𝟏𝟓</m:t>
                    </m:r>
                  </m:oMath>
                </a14:m>
                <a:endParaRPr lang="en-US" sz="1400" b="1" dirty="0" smtClean="0"/>
              </a:p>
              <a:p>
                <a:pPr marL="667832" lvl="1" indent="-285750">
                  <a:buFont typeface="Wingdings" pitchFamily="2" charset="2"/>
                  <a:buChar char="Ø"/>
                </a:pPr>
                <a:r>
                  <a:rPr lang="en-US" sz="1400" dirty="0" smtClean="0"/>
                  <a:t>Increase: </a:t>
                </a:r>
                <a14:m>
                  <m:oMath xmlns:m="http://schemas.openxmlformats.org/officeDocument/2006/math" xmlns="">
                    <m:r>
                      <a:rPr lang="en-US" sz="1400" b="0" i="1" smtClean="0">
                        <a:latin typeface="Cambria Math"/>
                      </a:rPr>
                      <m:t>88.15−66.65=</m:t>
                    </m:r>
                    <m:r>
                      <a:rPr lang="en-US" sz="1400" b="1" i="1" smtClean="0">
                        <a:latin typeface="Cambria Math"/>
                      </a:rPr>
                      <m:t>𝟐𝟏</m:t>
                    </m:r>
                    <m:r>
                      <a:rPr lang="en-US" sz="1400" b="1" i="1" smtClean="0">
                        <a:latin typeface="Cambria Math"/>
                      </a:rPr>
                      <m:t>.</m:t>
                    </m:r>
                    <m:r>
                      <a:rPr lang="en-US" sz="1400" b="1" i="1" smtClean="0">
                        <a:latin typeface="Cambria Math"/>
                      </a:rPr>
                      <m:t>𝟓</m:t>
                    </m:r>
                  </m:oMath>
                </a14:m>
                <a:endParaRPr lang="en-US" sz="1400" b="1" dirty="0" smtClean="0"/>
              </a:p>
              <a:p>
                <a:pPr marL="285750" indent="-285750">
                  <a:buFont typeface="Arial" pitchFamily="34" charset="0"/>
                  <a:buChar char="•"/>
                </a:pPr>
                <a:r>
                  <a:rPr lang="en-US" sz="1400" b="1" dirty="0" smtClean="0"/>
                  <a:t>Foreign producer revenues: </a:t>
                </a:r>
              </a:p>
              <a:p>
                <a:pPr marL="667832" lvl="1" indent="-285750">
                  <a:buFont typeface="Wingdings" pitchFamily="2" charset="2"/>
                  <a:buChar char="Ø"/>
                </a:pPr>
                <a:r>
                  <a:rPr lang="en-US" sz="1400" dirty="0" smtClean="0"/>
                  <a:t>Before: </a:t>
                </a:r>
                <a14:m>
                  <m:oMath xmlns:m="http://schemas.openxmlformats.org/officeDocument/2006/math" xmlns="">
                    <m:r>
                      <a:rPr lang="en-US" sz="1400" b="0" i="1" smtClean="0">
                        <a:latin typeface="Cambria Math"/>
                      </a:rPr>
                      <m:t>10</m:t>
                    </m:r>
                    <m:r>
                      <a:rPr lang="en-US" sz="1400" b="0" i="1" smtClean="0">
                        <a:latin typeface="Cambria Math"/>
                        <a:ea typeface="Cambria Math"/>
                      </a:rPr>
                      <m:t>×20=</m:t>
                    </m:r>
                    <m:r>
                      <a:rPr lang="en-US" sz="1400" b="1" i="1" smtClean="0">
                        <a:latin typeface="Cambria Math"/>
                        <a:ea typeface="Cambria Math"/>
                      </a:rPr>
                      <m:t>𝟐𝟎𝟎</m:t>
                    </m:r>
                  </m:oMath>
                </a14:m>
                <a:endParaRPr lang="en-US" sz="1400" b="1" dirty="0" smtClean="0">
                  <a:ea typeface="Cambria Math"/>
                </a:endParaRPr>
              </a:p>
              <a:p>
                <a:pPr marL="667832" lvl="1" indent="-285750">
                  <a:buFont typeface="Wingdings" pitchFamily="2" charset="2"/>
                  <a:buChar char="Ø"/>
                </a:pPr>
                <a:r>
                  <a:rPr lang="en-US" sz="1400" dirty="0" smtClean="0"/>
                  <a:t>After: </a:t>
                </a:r>
                <a14:m>
                  <m:oMath xmlns:m="http://schemas.openxmlformats.org/officeDocument/2006/math" xmlns="">
                    <m:r>
                      <a:rPr lang="en-US" sz="1400" b="0" i="1" smtClean="0">
                        <a:latin typeface="Cambria Math"/>
                      </a:rPr>
                      <m:t>8.5</m:t>
                    </m:r>
                    <m:r>
                      <a:rPr lang="en-US" sz="1400" b="0" i="1" smtClean="0">
                        <a:latin typeface="Cambria Math"/>
                        <a:ea typeface="Cambria Math"/>
                      </a:rPr>
                      <m:t>×20=</m:t>
                    </m:r>
                    <m:r>
                      <a:rPr lang="en-US" sz="1400" b="1" i="1" smtClean="0">
                        <a:latin typeface="Cambria Math"/>
                        <a:ea typeface="Cambria Math"/>
                      </a:rPr>
                      <m:t>𝟏𝟕𝟎</m:t>
                    </m:r>
                  </m:oMath>
                </a14:m>
                <a:endParaRPr lang="en-US" sz="1400" b="1" dirty="0" smtClean="0">
                  <a:ea typeface="Cambria Math"/>
                </a:endParaRPr>
              </a:p>
              <a:p>
                <a:pPr marL="285750" indent="-285750">
                  <a:buFont typeface="Arial" pitchFamily="34" charset="0"/>
                  <a:buChar char="•"/>
                </a:pPr>
                <a:r>
                  <a:rPr lang="en-US" sz="1400" b="1" dirty="0" smtClean="0"/>
                  <a:t>Cost to taxpayers of subsidy: </a:t>
                </a:r>
                <a14:m>
                  <m:oMath xmlns:m="http://schemas.openxmlformats.org/officeDocument/2006/math" xmlns="">
                    <m:r>
                      <a:rPr lang="en-US" sz="1400" b="0" i="1" smtClean="0">
                        <a:latin typeface="Cambria Math"/>
                      </a:rPr>
                      <m:t>11.5</m:t>
                    </m:r>
                    <m:r>
                      <a:rPr lang="en-US" sz="1400" b="0" i="1" smtClean="0">
                        <a:latin typeface="Cambria Math"/>
                        <a:ea typeface="Cambria Math"/>
                      </a:rPr>
                      <m:t>×2=</m:t>
                    </m:r>
                    <m:r>
                      <a:rPr lang="en-US" sz="1400" b="1" i="1" smtClean="0">
                        <a:latin typeface="Cambria Math"/>
                        <a:ea typeface="Cambria Math"/>
                      </a:rPr>
                      <m:t>𝟐𝟑</m:t>
                    </m:r>
                  </m:oMath>
                </a14:m>
                <a:endParaRPr lang="en-US" sz="1400" b="1" dirty="0" smtClean="0">
                  <a:ea typeface="Cambria Math"/>
                </a:endParaRPr>
              </a:p>
              <a:p>
                <a:pPr marL="285750" indent="-285750">
                  <a:buFont typeface="Arial" pitchFamily="34" charset="0"/>
                  <a:buChar char="•"/>
                </a:pPr>
                <a:r>
                  <a:rPr lang="en-US" sz="1400" b="1" dirty="0" smtClean="0"/>
                  <a:t>Loss of welfare </a:t>
                </a:r>
                <a:r>
                  <a:rPr lang="en-US" sz="1400" dirty="0" smtClean="0"/>
                  <a:t>(the difference between the cost of the subsidy and the increase in producer surplus): </a:t>
                </a:r>
                <a14:m>
                  <m:oMath xmlns:m="http://schemas.openxmlformats.org/officeDocument/2006/math" xmlns="">
                    <m:r>
                      <a:rPr lang="en-US" sz="1600" b="0" i="1" smtClean="0">
                        <a:latin typeface="Cambria Math"/>
                      </a:rPr>
                      <m:t>23−21.5=</m:t>
                    </m:r>
                    <m:r>
                      <a:rPr lang="en-US" sz="1600" b="1" i="1" smtClean="0">
                        <a:solidFill>
                          <a:srgbClr val="FF0000"/>
                        </a:solidFill>
                        <a:latin typeface="Cambria Math"/>
                      </a:rPr>
                      <m:t>𝟏</m:t>
                    </m:r>
                    <m:r>
                      <a:rPr lang="en-US" sz="1600" b="1" i="1" smtClean="0">
                        <a:solidFill>
                          <a:srgbClr val="FF0000"/>
                        </a:solidFill>
                        <a:latin typeface="Cambria Math"/>
                      </a:rPr>
                      <m:t>.</m:t>
                    </m:r>
                    <m:r>
                      <a:rPr lang="en-US" sz="1600" b="1" i="1" smtClean="0">
                        <a:solidFill>
                          <a:srgbClr val="FF0000"/>
                        </a:solidFill>
                        <a:latin typeface="Cambria Math"/>
                      </a:rPr>
                      <m:t>𝟓</m:t>
                    </m:r>
                  </m:oMath>
                </a14:m>
                <a:endParaRPr lang="en-US" sz="1600" b="1" dirty="0" smtClean="0">
                  <a:solidFill>
                    <a:srgbClr val="FF000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 y="1638300"/>
                <a:ext cx="3782333" cy="3466526"/>
              </a:xfrm>
              <a:prstGeom prst="rect">
                <a:avLst/>
              </a:prstGeom>
              <a:blipFill rotWithShape="1">
                <a:blip r:embed="rId3"/>
                <a:stretch>
                  <a:fillRect l="-806" t="-528" b="-704"/>
                </a:stretch>
              </a:blipFill>
            </p:spPr>
            <p:txBody>
              <a:bodyPr/>
              <a:lstStyle/>
              <a:p>
                <a:r>
                  <a:rPr lang="en-US">
                    <a:noFill/>
                  </a:rPr>
                  <a:t> </a:t>
                </a:r>
              </a:p>
            </p:txBody>
          </p:sp>
        </mc:Fallback>
      </mc:AlternateContent>
      <p:sp>
        <p:nvSpPr>
          <p:cNvPr id="3" name="Rectangle 2"/>
          <p:cNvSpPr/>
          <p:nvPr/>
        </p:nvSpPr>
        <p:spPr>
          <a:xfrm>
            <a:off x="-1" y="5030569"/>
            <a:ext cx="4572000" cy="646331"/>
          </a:xfrm>
          <a:prstGeom prst="rect">
            <a:avLst/>
          </a:prstGeom>
        </p:spPr>
        <p:txBody>
          <a:bodyPr>
            <a:spAutoFit/>
          </a:bodyPr>
          <a:lstStyle/>
          <a:p>
            <a:pPr algn="ctr"/>
            <a:r>
              <a:rPr lang="en-US" sz="1800" i="1" dirty="0">
                <a:solidFill>
                  <a:srgbClr val="FF0000"/>
                </a:solidFill>
              </a:rPr>
              <a:t>The cost of the subsidy exceeds the benefit, so it has lead to a loss of total welfare of $1,500</a:t>
            </a:r>
          </a:p>
        </p:txBody>
      </p:sp>
      <p:sp>
        <p:nvSpPr>
          <p:cNvPr id="9" name="TextBox 8"/>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Protectionist Subsidies</a:t>
            </a:r>
            <a:endParaRPr lang="en-US" sz="1400" i="1" dirty="0" smtClean="0">
              <a:latin typeface="Lucida Sans - 18"/>
            </a:endParaRPr>
          </a:p>
        </p:txBody>
      </p:sp>
    </p:spTree>
    <p:extLst>
      <p:ext uri="{BB962C8B-B14F-4D97-AF65-F5344CB8AC3E}">
        <p14:creationId xmlns:p14="http://schemas.microsoft.com/office/powerpoint/2010/main" val="253351908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3600" y="5277535"/>
            <a:ext cx="4800600" cy="323165"/>
          </a:xfrm>
          <a:prstGeom prst="rect">
            <a:avLst/>
          </a:prstGeom>
        </p:spPr>
        <p:txBody>
          <a:bodyPr wrap="square">
            <a:spAutoFit/>
          </a:bodyPr>
          <a:lstStyle/>
          <a:p>
            <a:pPr algn="ctr" fontAlgn="base"/>
            <a:r>
              <a:rPr lang="en-US" b="1" cap="all" dirty="0">
                <a:hlinkClick r:id="rId3" tooltip="Calculating the effects of protectionist subsidies – an IB HL exercise"/>
              </a:rPr>
              <a:t>CALCULATING THE EFFECTS OF PROTECTIONIST </a:t>
            </a:r>
            <a:r>
              <a:rPr lang="en-US" b="1" cap="all" dirty="0" smtClean="0">
                <a:hlinkClick r:id="rId3" tooltip="Calculating the effects of protectionist subsidies – an IB HL exercise"/>
              </a:rPr>
              <a:t>SUBSIDIES</a:t>
            </a:r>
            <a:endParaRPr lang="en-US" b="1" cap="all" dirty="0"/>
          </a:p>
        </p:txBody>
      </p:sp>
      <p:pic>
        <p:nvPicPr>
          <p:cNvPr id="6" name="dTzxAoSWmQY?version=3&amp;hl=en_US&amp;rel=0"/>
          <p:cNvPicPr>
            <a:picLocks noRot="1" noChangeAspect="1"/>
          </p:cNvPicPr>
          <p:nvPr>
            <a:quickTimeFile r:link="rId1"/>
          </p:nvPr>
        </p:nvPicPr>
        <p:blipFill>
          <a:blip r:embed="rId4"/>
          <a:stretch>
            <a:fillRect/>
          </a:stretch>
        </p:blipFill>
        <p:spPr>
          <a:xfrm>
            <a:off x="0" y="647700"/>
            <a:ext cx="9144000" cy="4495800"/>
          </a:xfrm>
          <a:prstGeom prst="rect">
            <a:avLst/>
          </a:prstGeom>
        </p:spPr>
      </p:pic>
      <p:sp>
        <p:nvSpPr>
          <p:cNvPr id="9" name="TextBox 8"/>
          <p:cNvSpPr txBox="1"/>
          <p:nvPr/>
        </p:nvSpPr>
        <p:spPr>
          <a:xfrm>
            <a:off x="5207000" y="124480"/>
            <a:ext cx="2413000" cy="523220"/>
          </a:xfrm>
          <a:prstGeom prst="rect">
            <a:avLst/>
          </a:prstGeom>
          <a:noFill/>
        </p:spPr>
        <p:txBody>
          <a:bodyPr vert="horz" wrap="square" rtlCol="0">
            <a:spAutoFit/>
          </a:bodyPr>
          <a:lstStyle/>
          <a:p>
            <a:pPr algn="ctr"/>
            <a:r>
              <a:rPr lang="en-US" sz="1400" i="1" dirty="0" smtClean="0">
                <a:latin typeface="Lucida Sans - 24"/>
              </a:rPr>
              <a:t>Protectionist Subsidies Video Lesson</a:t>
            </a:r>
            <a:endParaRPr lang="en-US" sz="1400" i="1" dirty="0" smtClean="0">
              <a:latin typeface="Lucida Sans - 18"/>
            </a:endParaRPr>
          </a:p>
        </p:txBody>
      </p:sp>
    </p:spTree>
    <p:extLst>
      <p:ext uri="{BB962C8B-B14F-4D97-AF65-F5344CB8AC3E}">
        <p14:creationId xmlns:p14="http://schemas.microsoft.com/office/powerpoint/2010/main" val="23097863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 y="657225"/>
            <a:ext cx="9147810" cy="4847699"/>
          </a:xfrm>
          <a:prstGeom prst="rect">
            <a:avLst/>
          </a:prstGeom>
          <a:noFill/>
        </p:spPr>
        <p:txBody>
          <a:bodyPr vert="horz" wrap="square" lIns="76416" tIns="38208" rIns="76416" bIns="38208" rtlCol="0">
            <a:spAutoFit/>
          </a:bodyPr>
          <a:lstStyle/>
          <a:p>
            <a:r>
              <a:rPr lang="en-US" sz="2400" dirty="0" smtClean="0">
                <a:solidFill>
                  <a:srgbClr val="FF0000"/>
                </a:solidFill>
              </a:rPr>
              <a:t>Other forms of Protectionism</a:t>
            </a:r>
          </a:p>
          <a:p>
            <a:r>
              <a:rPr lang="en-US" sz="1800" dirty="0" smtClean="0"/>
              <a:t>Besides tariffs, quotas and subsidies, there are other forms of protectionist measures a government can take to shelter domestic firms from foreign competition. These include:</a:t>
            </a:r>
          </a:p>
          <a:p>
            <a:endParaRPr lang="en-US" sz="1800" dirty="0" smtClean="0"/>
          </a:p>
          <a:p>
            <a:r>
              <a:rPr lang="en-US" sz="1600" b="1" dirty="0">
                <a:solidFill>
                  <a:srgbClr val="0000CC"/>
                </a:solidFill>
                <a:cs typeface="Arial" pitchFamily="34" charset="0"/>
              </a:rPr>
              <a:t>Voluntary Export Restraints (VERs): </a:t>
            </a:r>
            <a:r>
              <a:rPr lang="en-US" sz="1600" dirty="0">
                <a:cs typeface="Arial" pitchFamily="34" charset="0"/>
              </a:rPr>
              <a:t>an agreement between two nations to limit trade in particular commodities so that the producers in one nation </a:t>
            </a:r>
            <a:r>
              <a:rPr lang="en-US" sz="1600" dirty="0" smtClean="0">
                <a:cs typeface="Arial" pitchFamily="34" charset="0"/>
              </a:rPr>
              <a:t>can </a:t>
            </a:r>
            <a:r>
              <a:rPr lang="en-US" sz="1600" dirty="0">
                <a:cs typeface="Arial" pitchFamily="34" charset="0"/>
              </a:rPr>
              <a:t>remain in business providing commodities to the domestic market, rather than be forced to compete with more efficient foreign </a:t>
            </a:r>
            <a:r>
              <a:rPr lang="en-US" sz="1600" dirty="0" smtClean="0">
                <a:cs typeface="Arial" pitchFamily="34" charset="0"/>
              </a:rPr>
              <a:t>producers.</a:t>
            </a:r>
          </a:p>
          <a:p>
            <a:endParaRPr lang="en-US" sz="1600" b="1" dirty="0">
              <a:solidFill>
                <a:srgbClr val="0000CC"/>
              </a:solidFill>
              <a:cs typeface="Arial" pitchFamily="34" charset="0"/>
            </a:endParaRPr>
          </a:p>
          <a:p>
            <a:r>
              <a:rPr lang="en-US" sz="1600" b="1" dirty="0" smtClean="0">
                <a:solidFill>
                  <a:srgbClr val="0000CC"/>
                </a:solidFill>
                <a:cs typeface="Arial" pitchFamily="34" charset="0"/>
              </a:rPr>
              <a:t>Administrative </a:t>
            </a:r>
            <a:r>
              <a:rPr lang="en-US" sz="1600" b="1" dirty="0">
                <a:solidFill>
                  <a:srgbClr val="0000CC"/>
                </a:solidFill>
                <a:cs typeface="Arial" pitchFamily="34" charset="0"/>
              </a:rPr>
              <a:t>obstacles:</a:t>
            </a:r>
            <a:r>
              <a:rPr lang="en-US" sz="1600" dirty="0">
                <a:solidFill>
                  <a:srgbClr val="0000CC"/>
                </a:solidFill>
                <a:cs typeface="Arial" pitchFamily="34" charset="0"/>
              </a:rPr>
              <a:t> </a:t>
            </a:r>
            <a:r>
              <a:rPr lang="en-US" sz="1600" dirty="0">
                <a:cs typeface="Arial" pitchFamily="34" charset="0"/>
              </a:rPr>
              <a:t>"the red tape" that governments may erect when free trade agreements limit the imposition of tariffs and quotas.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May </a:t>
            </a:r>
            <a:r>
              <a:rPr lang="en-US" sz="1600" dirty="0">
                <a:cs typeface="Arial" pitchFamily="34" charset="0"/>
              </a:rPr>
              <a:t>include overly burdensome quality controls, safety regulations, living-wage and other workplace standards to be met by foreign producers.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If </a:t>
            </a:r>
            <a:r>
              <a:rPr lang="en-US" sz="1600" dirty="0">
                <a:cs typeface="Arial" pitchFamily="34" charset="0"/>
              </a:rPr>
              <a:t>foreign producers cannot meet these standards, their products are forbidden from being sold domestically. May include environmental, health and safety </a:t>
            </a:r>
            <a:r>
              <a:rPr lang="en-US" sz="1600" dirty="0" smtClean="0">
                <a:cs typeface="Arial" pitchFamily="34" charset="0"/>
              </a:rPr>
              <a:t>standards.</a:t>
            </a:r>
          </a:p>
          <a:p>
            <a:endParaRPr lang="en-US" sz="1800" dirty="0">
              <a:cs typeface="Arial" pitchFamily="34" charset="0"/>
            </a:endParaRPr>
          </a:p>
          <a:p>
            <a:r>
              <a:rPr lang="en-US" sz="1800" b="1" dirty="0">
                <a:solidFill>
                  <a:srgbClr val="FF0000"/>
                </a:solidFill>
              </a:rPr>
              <a:t>DUMPING:</a:t>
            </a:r>
            <a:r>
              <a:rPr lang="en-US" sz="1800" dirty="0">
                <a:solidFill>
                  <a:srgbClr val="FF0000"/>
                </a:solidFill>
              </a:rPr>
              <a:t> </a:t>
            </a:r>
            <a:r>
              <a:rPr lang="en-US" sz="1800" i="1" dirty="0" smtClean="0"/>
              <a:t>The </a:t>
            </a:r>
            <a:r>
              <a:rPr lang="en-US" sz="1800" i="1" dirty="0"/>
              <a:t>act of a manufacturer in one country exporting a product to another country at a price which is either below the price it charges in its home market or is below its costs of </a:t>
            </a:r>
            <a:r>
              <a:rPr lang="en-US" sz="1800" i="1" dirty="0" smtClean="0"/>
              <a:t>production</a:t>
            </a:r>
            <a:endParaRPr lang="en-US" sz="1800" i="1" dirty="0"/>
          </a:p>
        </p:txBody>
      </p:sp>
      <p:sp>
        <p:nvSpPr>
          <p:cNvPr id="7" name="TextBox 6"/>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Protectionism</a:t>
            </a:r>
            <a:endParaRPr lang="en-US" sz="1400" i="1" dirty="0" smtClean="0">
              <a:latin typeface="Lucida Sans - 18"/>
            </a:endParaRPr>
          </a:p>
        </p:txBody>
      </p:sp>
    </p:spTree>
    <p:extLst>
      <p:ext uri="{BB962C8B-B14F-4D97-AF65-F5344CB8AC3E}">
        <p14:creationId xmlns:p14="http://schemas.microsoft.com/office/powerpoint/2010/main" val="409092883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1292662"/>
          </a:xfrm>
          <a:prstGeom prst="rect">
            <a:avLst/>
          </a:prstGeom>
          <a:noFill/>
        </p:spPr>
        <p:txBody>
          <a:bodyPr wrap="square" rtlCol="0">
            <a:spAutoFit/>
          </a:bodyPr>
          <a:lstStyle/>
          <a:p>
            <a:r>
              <a:rPr lang="en-US" sz="2400" dirty="0" smtClean="0">
                <a:solidFill>
                  <a:srgbClr val="FF0000"/>
                </a:solidFill>
              </a:rPr>
              <a:t>Arguments for and Against Protectionism</a:t>
            </a:r>
          </a:p>
          <a:p>
            <a:r>
              <a:rPr lang="en-US" sz="1800" dirty="0" smtClean="0"/>
              <a:t>As can be seen in our analysis on the previous slides, protectionism always leads to a </a:t>
            </a:r>
            <a:r>
              <a:rPr lang="en-US" sz="1800" i="1" dirty="0" smtClean="0"/>
              <a:t>loss of total welfare (or deadweight loss) </a:t>
            </a:r>
            <a:r>
              <a:rPr lang="en-US" sz="1800" dirty="0" smtClean="0"/>
              <a:t>for in the protected industries. So why do countries still practice it? Here are some of the arguments for and against protectionism.</a:t>
            </a:r>
          </a:p>
        </p:txBody>
      </p:sp>
      <p:graphicFrame>
        <p:nvGraphicFramePr>
          <p:cNvPr id="4" name="Table 3"/>
          <p:cNvGraphicFramePr>
            <a:graphicFrameLocks noGrp="1"/>
          </p:cNvGraphicFramePr>
          <p:nvPr>
            <p:extLst>
              <p:ext uri="{D42A27DB-BD31-4B8C-83A1-F6EECF244321}">
                <p14:modId xmlns:p14="http://schemas.microsoft.com/office/powerpoint/2010/main" val="2394488685"/>
              </p:ext>
            </p:extLst>
          </p:nvPr>
        </p:nvGraphicFramePr>
        <p:xfrm>
          <a:off x="0" y="1943100"/>
          <a:ext cx="9137074" cy="3810000"/>
        </p:xfrm>
        <a:graphic>
          <a:graphicData uri="http://schemas.openxmlformats.org/drawingml/2006/table">
            <a:tbl>
              <a:tblPr firstRow="1" bandRow="1">
                <a:tableStyleId>{D113A9D2-9D6B-4929-AA2D-F23B5EE8CBE7}</a:tableStyleId>
              </a:tblPr>
              <a:tblGrid>
                <a:gridCol w="1288475"/>
                <a:gridCol w="7848599"/>
              </a:tblGrid>
              <a:tr h="1770278">
                <a:tc>
                  <a:txBody>
                    <a:bodyPr/>
                    <a:lstStyle/>
                    <a:p>
                      <a:pPr algn="ctr"/>
                      <a:r>
                        <a:rPr lang="en-US" sz="1800" dirty="0" smtClean="0"/>
                        <a:t>Arguments for:</a:t>
                      </a:r>
                      <a:endParaRPr lang="en-US" sz="1800" dirty="0"/>
                    </a:p>
                  </a:txBody>
                  <a:tcPr anchor="ctr">
                    <a:lnL w="9525" cap="flat" cmpd="sng" algn="ctr">
                      <a:noFill/>
                      <a:prstDash val="solid"/>
                    </a:lnL>
                    <a:lnR>
                      <a:noFill/>
                    </a:lnR>
                    <a:lnT w="9525" cap="flat" cmpd="sng" algn="ctr">
                      <a:noFill/>
                      <a:prstDash val="solid"/>
                    </a:lnT>
                    <a:lnB w="38100" cap="flat" cmpd="sng" algn="ctr">
                      <a:noFill/>
                      <a:prstDash val="solid"/>
                    </a:lnB>
                    <a:lnTlToBr w="12700" cmpd="sng">
                      <a:noFill/>
                      <a:prstDash val="solid"/>
                    </a:lnTlToBr>
                    <a:lnBlToTr w="12700" cmpd="sng">
                      <a:noFill/>
                      <a:prstDash val="solid"/>
                    </a:lnBlToTr>
                  </a:tcPr>
                </a:tc>
                <a:tc>
                  <a:txBody>
                    <a:bodyPr/>
                    <a:lstStyle/>
                    <a:p>
                      <a:r>
                        <a:rPr lang="en-US" sz="1400" dirty="0" smtClean="0"/>
                        <a:t>Protection</a:t>
                      </a:r>
                      <a:r>
                        <a:rPr lang="en-US" sz="1400" baseline="0" dirty="0" smtClean="0"/>
                        <a:t> of domestic employment: </a:t>
                      </a:r>
                      <a:r>
                        <a:rPr lang="en-US" sz="1400" b="0" baseline="0" dirty="0" smtClean="0"/>
                        <a:t>More jobs in the export sector</a:t>
                      </a:r>
                      <a:endParaRPr lang="en-US" sz="1400" baseline="0" dirty="0" smtClean="0"/>
                    </a:p>
                    <a:p>
                      <a:r>
                        <a:rPr lang="en-US" sz="1400" baseline="0" dirty="0" smtClean="0"/>
                        <a:t>Protection of infant industries: </a:t>
                      </a:r>
                      <a:r>
                        <a:rPr lang="en-US" sz="1400" b="0" baseline="0" dirty="0" smtClean="0"/>
                        <a:t>Allows young industries to grow under government protection until they can compete with foreign producers.</a:t>
                      </a:r>
                      <a:endParaRPr lang="en-US" sz="1400" baseline="0" dirty="0" smtClean="0"/>
                    </a:p>
                    <a:p>
                      <a:r>
                        <a:rPr lang="en-US" sz="1400" baseline="0" dirty="0" smtClean="0"/>
                        <a:t>To prevent dumping: </a:t>
                      </a:r>
                      <a:r>
                        <a:rPr lang="en-US" sz="1400" b="0" baseline="0" dirty="0" smtClean="0"/>
                        <a:t>When foreign producers sell their output at below costs of production in domestic market</a:t>
                      </a:r>
                      <a:endParaRPr lang="en-US" sz="1400" baseline="0" dirty="0" smtClean="0"/>
                    </a:p>
                    <a:p>
                      <a:r>
                        <a:rPr lang="en-US" sz="1400" baseline="0" dirty="0" smtClean="0"/>
                        <a:t>To enforce product standards: </a:t>
                      </a:r>
                      <a:r>
                        <a:rPr lang="en-US" sz="1400" b="0" baseline="0" dirty="0" smtClean="0"/>
                        <a:t>Protect consumers from low quality, unsafe imports</a:t>
                      </a:r>
                      <a:endParaRPr lang="en-US" sz="1400" baseline="0" dirty="0" smtClean="0"/>
                    </a:p>
                    <a:p>
                      <a:r>
                        <a:rPr lang="en-US" sz="1400" baseline="0" dirty="0" smtClean="0"/>
                        <a:t>To raise revenue: </a:t>
                      </a:r>
                      <a:r>
                        <a:rPr lang="en-US" sz="1400" b="0" baseline="0" dirty="0" smtClean="0"/>
                        <a:t>Tariffs raise revenue for government, which could go towards providing public goods</a:t>
                      </a:r>
                      <a:endParaRPr lang="en-US" sz="1400" baseline="0" dirty="0" smtClean="0"/>
                    </a:p>
                    <a:p>
                      <a:r>
                        <a:rPr lang="en-US" sz="1400" baseline="0" dirty="0" smtClean="0"/>
                        <a:t>To protect strategic industries: </a:t>
                      </a:r>
                      <a:r>
                        <a:rPr lang="en-US" sz="1400" b="0" baseline="0" dirty="0" smtClean="0"/>
                        <a:t>Defense, energy food; key industries may be best left to domestic producers</a:t>
                      </a:r>
                      <a:endParaRPr lang="en-US" sz="1400" dirty="0"/>
                    </a:p>
                  </a:txBody>
                  <a:tcPr>
                    <a:lnL>
                      <a:noFill/>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1582522">
                <a:tc>
                  <a:txBody>
                    <a:bodyPr/>
                    <a:lstStyle/>
                    <a:p>
                      <a:pPr algn="ctr"/>
                      <a:r>
                        <a:rPr lang="en-US" sz="1800" b="1" dirty="0" smtClean="0"/>
                        <a:t>Arguments</a:t>
                      </a:r>
                      <a:r>
                        <a:rPr lang="en-US" sz="1800" b="1" baseline="0" dirty="0" smtClean="0"/>
                        <a:t> against:</a:t>
                      </a:r>
                      <a:endParaRPr lang="en-US" sz="1800" b="1" dirty="0"/>
                    </a:p>
                  </a:txBody>
                  <a:tcPr anchor="ctr">
                    <a:lnL w="9525" cap="flat" cmpd="sng" algn="ctr">
                      <a:noFill/>
                      <a:prstDash val="solid"/>
                    </a:lnL>
                    <a:lnR>
                      <a:noFill/>
                    </a:lnR>
                    <a:lnT w="381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b="1" dirty="0" smtClean="0"/>
                        <a:t>Leads</a:t>
                      </a:r>
                      <a:r>
                        <a:rPr lang="en-US" sz="1400" b="1" baseline="0" dirty="0" smtClean="0"/>
                        <a:t> to a misallocation of resources: </a:t>
                      </a:r>
                      <a:r>
                        <a:rPr lang="en-US" sz="1400" b="0" baseline="0" dirty="0" smtClean="0"/>
                        <a:t>Too much of the protected good will be produced domestically, not enough by relatively efficient foreign producers</a:t>
                      </a:r>
                      <a:endParaRPr lang="en-US" sz="1400" b="1" baseline="0" dirty="0" smtClean="0"/>
                    </a:p>
                    <a:p>
                      <a:r>
                        <a:rPr lang="en-US" sz="1400" b="1" baseline="0" dirty="0" smtClean="0"/>
                        <a:t>Could lead to a trade war: </a:t>
                      </a:r>
                      <a:r>
                        <a:rPr lang="en-US" sz="1400" b="0" baseline="0" dirty="0" smtClean="0"/>
                        <a:t>If trading partners retaliate with their own protections, even worse resource allocation will result.</a:t>
                      </a:r>
                      <a:endParaRPr lang="en-US" sz="1400" b="1" baseline="0" dirty="0" smtClean="0"/>
                    </a:p>
                    <a:p>
                      <a:r>
                        <a:rPr lang="en-US" sz="1400" b="1" baseline="0" dirty="0" smtClean="0"/>
                        <a:t>Higher priced imports: </a:t>
                      </a:r>
                      <a:r>
                        <a:rPr lang="en-US" sz="1400" b="0" baseline="0" dirty="0" smtClean="0"/>
                        <a:t>In the case of quotas and tariffs consumers suffer from higher prices and some producers will have to pay more for imported raw materials.</a:t>
                      </a:r>
                      <a:endParaRPr lang="en-US" sz="1400" b="1" baseline="0" dirty="0" smtClean="0"/>
                    </a:p>
                    <a:p>
                      <a:r>
                        <a:rPr lang="en-US" sz="1400" b="1" baseline="0" dirty="0" smtClean="0"/>
                        <a:t>Reduced competitiveness: </a:t>
                      </a:r>
                      <a:r>
                        <a:rPr lang="en-US" sz="1400" b="0" baseline="0" dirty="0" smtClean="0"/>
                        <a:t>Industries sheltered by protectionism will become less and less competitive over time, requiring even more protection and a greater loss of welfare.</a:t>
                      </a:r>
                      <a:endParaRPr lang="en-US" sz="1400" b="1" dirty="0"/>
                    </a:p>
                  </a:txBody>
                  <a:tcPr>
                    <a:lnL>
                      <a:noFill/>
                    </a:lnL>
                    <a:lnR w="9525" cap="flat" cmpd="sng" algn="ctr">
                      <a:noFill/>
                      <a:prstDash val="solid"/>
                    </a:lnR>
                    <a:lnT w="38100"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9" name="TextBox 8"/>
          <p:cNvSpPr txBox="1"/>
          <p:nvPr/>
        </p:nvSpPr>
        <p:spPr>
          <a:xfrm>
            <a:off x="5588000" y="124480"/>
            <a:ext cx="2032000" cy="523220"/>
          </a:xfrm>
          <a:prstGeom prst="rect">
            <a:avLst/>
          </a:prstGeom>
          <a:noFill/>
        </p:spPr>
        <p:txBody>
          <a:bodyPr vert="horz" wrap="square" rtlCol="0">
            <a:spAutoFit/>
          </a:bodyPr>
          <a:lstStyle/>
          <a:p>
            <a:pPr algn="ctr"/>
            <a:r>
              <a:rPr lang="en-US" sz="1400" i="1" dirty="0" smtClean="0">
                <a:latin typeface="Lucida Sans - 24"/>
              </a:rPr>
              <a:t>Evaluating Protectionism</a:t>
            </a:r>
            <a:endParaRPr lang="en-US" sz="1400" i="1" dirty="0" smtClean="0">
              <a:latin typeface="Lucida Sans - 18"/>
            </a:endParaRPr>
          </a:p>
        </p:txBody>
      </p:sp>
    </p:spTree>
    <p:extLst>
      <p:ext uri="{BB962C8B-B14F-4D97-AF65-F5344CB8AC3E}">
        <p14:creationId xmlns:p14="http://schemas.microsoft.com/office/powerpoint/2010/main" val="274450772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5170646"/>
          </a:xfrm>
          <a:prstGeom prst="rect">
            <a:avLst/>
          </a:prstGeom>
          <a:noFill/>
        </p:spPr>
        <p:txBody>
          <a:bodyPr wrap="square" rtlCol="0">
            <a:spAutoFit/>
          </a:bodyPr>
          <a:lstStyle/>
          <a:p>
            <a:r>
              <a:rPr lang="en-US" sz="2400" dirty="0" smtClean="0">
                <a:solidFill>
                  <a:srgbClr val="FF0000"/>
                </a:solidFill>
              </a:rPr>
              <a:t>Arguments for and Against Protectionism</a:t>
            </a:r>
          </a:p>
          <a:p>
            <a:r>
              <a:rPr lang="en-US" sz="1800" dirty="0" smtClean="0">
                <a:solidFill>
                  <a:srgbClr val="000000"/>
                </a:solidFill>
              </a:rPr>
              <a:t>Based on all our analysis, some broad conclusions can be made about most forms of protectionism. Ultimately, protectionism creates some winners and losers, but the cost to the losers exceeds the benefits to the winners. Protectionism…</a:t>
            </a:r>
          </a:p>
          <a:p>
            <a:endParaRPr lang="en-US" sz="1800" b="1" dirty="0">
              <a:solidFill>
                <a:srgbClr val="000000"/>
              </a:solidFill>
              <a:cs typeface="Arial" pitchFamily="34" charset="0"/>
            </a:endParaRPr>
          </a:p>
          <a:p>
            <a:r>
              <a:rPr lang="en-US" sz="1800" b="1" dirty="0" smtClean="0">
                <a:solidFill>
                  <a:srgbClr val="0000CC"/>
                </a:solidFill>
                <a:cs typeface="Arial" pitchFamily="34" charset="0"/>
              </a:rPr>
              <a:t>Benefits</a:t>
            </a:r>
            <a:r>
              <a:rPr lang="en-US" sz="1800" b="1" dirty="0">
                <a:solidFill>
                  <a:srgbClr val="0000CC"/>
                </a:solidFill>
                <a:cs typeface="Arial" pitchFamily="34" charset="0"/>
              </a:rPr>
              <a:t>: </a:t>
            </a:r>
            <a:r>
              <a:rPr lang="en-US" sz="1800" dirty="0">
                <a:solidFill>
                  <a:srgbClr val="000000"/>
                </a:solidFill>
                <a:cs typeface="Arial" pitchFamily="34" charset="0"/>
              </a:rPr>
              <a:t>Domestic producers may benefit b/c they receive a higher price for their output. The federal government may gain through revenue from </a:t>
            </a:r>
            <a:r>
              <a:rPr lang="en-US" sz="1800" dirty="0" smtClean="0">
                <a:solidFill>
                  <a:srgbClr val="000000"/>
                </a:solidFill>
                <a:cs typeface="Arial" pitchFamily="34" charset="0"/>
              </a:rPr>
              <a:t>tariffs.</a:t>
            </a:r>
          </a:p>
          <a:p>
            <a:endParaRPr lang="en-US" sz="1800" b="1" dirty="0">
              <a:solidFill>
                <a:srgbClr val="000000"/>
              </a:solidFill>
              <a:cs typeface="Arial" pitchFamily="34" charset="0"/>
            </a:endParaRPr>
          </a:p>
          <a:p>
            <a:r>
              <a:rPr lang="en-US" sz="1800" b="1" dirty="0" smtClean="0">
                <a:solidFill>
                  <a:srgbClr val="0000CC"/>
                </a:solidFill>
                <a:cs typeface="Arial" pitchFamily="34" charset="0"/>
              </a:rPr>
              <a:t>Harms: </a:t>
            </a:r>
            <a:r>
              <a:rPr lang="en-US" sz="1800" dirty="0">
                <a:solidFill>
                  <a:srgbClr val="000000"/>
                </a:solidFill>
                <a:cs typeface="Arial" pitchFamily="34" charset="0"/>
              </a:rPr>
              <a:t>Consumers are harmed </a:t>
            </a:r>
            <a:r>
              <a:rPr lang="en-US" sz="1800" dirty="0" smtClean="0">
                <a:solidFill>
                  <a:srgbClr val="000000"/>
                </a:solidFill>
                <a:cs typeface="Arial" pitchFamily="34" charset="0"/>
              </a:rPr>
              <a:t>because they </a:t>
            </a:r>
            <a:r>
              <a:rPr lang="en-US" sz="1800" dirty="0">
                <a:solidFill>
                  <a:srgbClr val="000000"/>
                </a:solidFill>
                <a:cs typeface="Arial" pitchFamily="34" charset="0"/>
              </a:rPr>
              <a:t>pay higher prices for goods produced by the protected industry. Foreign producers are hurt </a:t>
            </a:r>
            <a:r>
              <a:rPr lang="en-US" sz="1800" dirty="0" smtClean="0">
                <a:solidFill>
                  <a:srgbClr val="000000"/>
                </a:solidFill>
                <a:cs typeface="Arial" pitchFamily="34" charset="0"/>
              </a:rPr>
              <a:t>because </a:t>
            </a:r>
            <a:r>
              <a:rPr lang="en-US" sz="1800" dirty="0">
                <a:solidFill>
                  <a:srgbClr val="000000"/>
                </a:solidFill>
                <a:cs typeface="Arial" pitchFamily="34" charset="0"/>
              </a:rPr>
              <a:t>they are not able to sell their as much of their output as they would be able to otherwise, so their profits are reduced. </a:t>
            </a:r>
            <a:endParaRPr lang="en-US" sz="1800" dirty="0" smtClean="0">
              <a:solidFill>
                <a:srgbClr val="000000"/>
              </a:solidFill>
              <a:cs typeface="Arial" pitchFamily="34" charset="0"/>
            </a:endParaRPr>
          </a:p>
          <a:p>
            <a:endParaRPr lang="en-US" sz="1800" b="1" dirty="0">
              <a:solidFill>
                <a:srgbClr val="000000"/>
              </a:solidFill>
              <a:cs typeface="Arial" pitchFamily="34" charset="0"/>
            </a:endParaRPr>
          </a:p>
          <a:p>
            <a:r>
              <a:rPr lang="en-US" sz="1800" b="1" i="1" dirty="0" smtClean="0">
                <a:solidFill>
                  <a:srgbClr val="FF0000"/>
                </a:solidFill>
                <a:cs typeface="Arial" pitchFamily="34" charset="0"/>
              </a:rPr>
              <a:t>Most Economists </a:t>
            </a:r>
            <a:r>
              <a:rPr lang="en-US" sz="1800" b="1" i="1" dirty="0">
                <a:solidFill>
                  <a:srgbClr val="FF0000"/>
                </a:solidFill>
                <a:cs typeface="Arial" pitchFamily="34" charset="0"/>
              </a:rPr>
              <a:t>oppose </a:t>
            </a:r>
            <a:r>
              <a:rPr lang="en-US" sz="1800" b="1" i="1" dirty="0" smtClean="0">
                <a:solidFill>
                  <a:srgbClr val="FF0000"/>
                </a:solidFill>
                <a:cs typeface="Arial" pitchFamily="34" charset="0"/>
              </a:rPr>
              <a:t>protectionism: </a:t>
            </a:r>
            <a:r>
              <a:rPr lang="en-US" sz="1800" i="1" dirty="0">
                <a:solidFill>
                  <a:srgbClr val="000000"/>
                </a:solidFill>
                <a:cs typeface="Arial" pitchFamily="34" charset="0"/>
              </a:rPr>
              <a:t>In most cases, the costs of protectionism exceed the benefits. Consumers are hurt by the higher prices they pay, while producers often benefit less. Also, industry employs large amounts of economic resources in </a:t>
            </a:r>
            <a:r>
              <a:rPr lang="en-US" sz="1800" b="1" i="1" dirty="0">
                <a:solidFill>
                  <a:srgbClr val="000000"/>
                </a:solidFill>
                <a:cs typeface="Arial" pitchFamily="34" charset="0"/>
              </a:rPr>
              <a:t>“rent-seeking”</a:t>
            </a:r>
            <a:r>
              <a:rPr lang="en-US" sz="1800" i="1" dirty="0">
                <a:solidFill>
                  <a:srgbClr val="000000"/>
                </a:solidFill>
                <a:cs typeface="Arial" pitchFamily="34" charset="0"/>
              </a:rPr>
              <a:t> as they lobby congress to erect barriers to trade. In most cases, protectionism results in deadweight loss for society, meaning economic inefficiency.</a:t>
            </a:r>
          </a:p>
          <a:p>
            <a:endParaRPr lang="en-US" sz="1800" dirty="0" smtClean="0">
              <a:solidFill>
                <a:srgbClr val="FF0000"/>
              </a:solidFill>
            </a:endParaRPr>
          </a:p>
        </p:txBody>
      </p:sp>
      <p:sp>
        <p:nvSpPr>
          <p:cNvPr id="6" name="TextBox 5"/>
          <p:cNvSpPr txBox="1"/>
          <p:nvPr/>
        </p:nvSpPr>
        <p:spPr>
          <a:xfrm>
            <a:off x="5588000" y="124480"/>
            <a:ext cx="2032000" cy="523220"/>
          </a:xfrm>
          <a:prstGeom prst="rect">
            <a:avLst/>
          </a:prstGeom>
          <a:noFill/>
        </p:spPr>
        <p:txBody>
          <a:bodyPr vert="horz" wrap="square" rtlCol="0">
            <a:spAutoFit/>
          </a:bodyPr>
          <a:lstStyle/>
          <a:p>
            <a:pPr algn="ctr"/>
            <a:r>
              <a:rPr lang="en-US" sz="1400" i="1" dirty="0" smtClean="0">
                <a:latin typeface="Lucida Sans - 24"/>
              </a:rPr>
              <a:t>Evaluating Protectionism</a:t>
            </a:r>
            <a:endParaRPr lang="en-US" sz="1400" i="1" dirty="0" smtClean="0">
              <a:latin typeface="Lucida Sans - 18"/>
            </a:endParaRPr>
          </a:p>
        </p:txBody>
      </p:sp>
    </p:spTree>
    <p:extLst>
      <p:ext uri="{BB962C8B-B14F-4D97-AF65-F5344CB8AC3E}">
        <p14:creationId xmlns:p14="http://schemas.microsoft.com/office/powerpoint/2010/main" val="250820362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647700"/>
            <a:ext cx="9144000" cy="4616648"/>
          </a:xfrm>
          <a:prstGeom prst="rect">
            <a:avLst/>
          </a:prstGeom>
          <a:noFill/>
        </p:spPr>
        <p:txBody>
          <a:bodyPr wrap="square" rtlCol="0">
            <a:spAutoFit/>
          </a:bodyPr>
          <a:lstStyle/>
          <a:p>
            <a:r>
              <a:rPr lang="en-US" sz="2400" dirty="0" smtClean="0">
                <a:solidFill>
                  <a:srgbClr val="FF0000"/>
                </a:solidFill>
              </a:rPr>
              <a:t>Arguments for and Against Protectionism</a:t>
            </a:r>
          </a:p>
          <a:p>
            <a:r>
              <a:rPr lang="en-US" sz="1800" dirty="0" smtClean="0"/>
              <a:t>The links below go to videos in which the issues of free trade and protectionism are debated. Watch the videos, then consider the discussion questions at the bottom of the slide.</a:t>
            </a:r>
          </a:p>
          <a:p>
            <a:pPr marL="285750" indent="-285750">
              <a:buFont typeface="Arial" pitchFamily="34" charset="0"/>
              <a:buChar char="•"/>
            </a:pPr>
            <a:r>
              <a:rPr lang="en-US" sz="1800" dirty="0">
                <a:cs typeface="Arial" pitchFamily="34" charset="0"/>
                <a:hlinkClick r:id="rId2"/>
              </a:rPr>
              <a:t>Make Trade Fair - by </a:t>
            </a:r>
            <a:r>
              <a:rPr lang="en-US" sz="1800" dirty="0" smtClean="0">
                <a:cs typeface="Arial" pitchFamily="34" charset="0"/>
                <a:hlinkClick r:id="rId2"/>
              </a:rPr>
              <a:t>Oxfam:</a:t>
            </a:r>
            <a:endParaRPr lang="en-US" sz="1800" dirty="0">
              <a:cs typeface="Arial" pitchFamily="34" charset="0"/>
            </a:endParaRPr>
          </a:p>
          <a:p>
            <a:pPr marL="285750" indent="-285750">
              <a:buFont typeface="Arial" pitchFamily="34" charset="0"/>
              <a:buChar char="•"/>
            </a:pPr>
            <a:r>
              <a:rPr lang="en-US" sz="1800" dirty="0">
                <a:cs typeface="Arial" pitchFamily="34" charset="0"/>
                <a:hlinkClick r:id="rId3"/>
              </a:rPr>
              <a:t>Joseph </a:t>
            </a:r>
            <a:r>
              <a:rPr lang="en-US" sz="1800" dirty="0" err="1">
                <a:cs typeface="Arial" pitchFamily="34" charset="0"/>
                <a:hlinkClick r:id="rId3"/>
              </a:rPr>
              <a:t>Stiglitz</a:t>
            </a:r>
            <a:r>
              <a:rPr lang="en-US" sz="1800" dirty="0">
                <a:cs typeface="Arial" pitchFamily="34" charset="0"/>
                <a:hlinkClick r:id="rId3"/>
              </a:rPr>
              <a:t> on </a:t>
            </a:r>
            <a:r>
              <a:rPr lang="en-US" sz="1800" dirty="0" smtClean="0">
                <a:cs typeface="Arial" pitchFamily="34" charset="0"/>
                <a:hlinkClick r:id="rId3"/>
              </a:rPr>
              <a:t>globalization: </a:t>
            </a:r>
            <a:endParaRPr lang="en-US" sz="1800" dirty="0" smtClean="0">
              <a:cs typeface="Arial" pitchFamily="34" charset="0"/>
            </a:endParaRPr>
          </a:p>
          <a:p>
            <a:pPr marL="285750" indent="-285750">
              <a:buFont typeface="Arial" pitchFamily="34" charset="0"/>
              <a:buChar char="•"/>
            </a:pPr>
            <a:r>
              <a:rPr lang="en-US" sz="1800" dirty="0" smtClean="0">
                <a:cs typeface="Arial" pitchFamily="34" charset="0"/>
                <a:hlinkClick r:id="rId4"/>
              </a:rPr>
              <a:t>Columbian </a:t>
            </a:r>
            <a:r>
              <a:rPr lang="en-US" sz="1800" dirty="0">
                <a:cs typeface="Arial" pitchFamily="34" charset="0"/>
                <a:hlinkClick r:id="rId4"/>
              </a:rPr>
              <a:t>FTA, why it's good for </a:t>
            </a:r>
            <a:r>
              <a:rPr lang="en-US" sz="1800" dirty="0" smtClean="0">
                <a:cs typeface="Arial" pitchFamily="34" charset="0"/>
                <a:hlinkClick r:id="rId4"/>
              </a:rPr>
              <a:t>America</a:t>
            </a:r>
            <a:endParaRPr lang="en-US" sz="1800" dirty="0" smtClean="0">
              <a:cs typeface="Arial" pitchFamily="34" charset="0"/>
            </a:endParaRPr>
          </a:p>
          <a:p>
            <a:pPr marL="285750" indent="-285750">
              <a:buFont typeface="Arial" pitchFamily="34" charset="0"/>
              <a:buChar char="•"/>
            </a:pPr>
            <a:r>
              <a:rPr lang="en-US" sz="1800" dirty="0">
                <a:cs typeface="Arial" pitchFamily="34" charset="0"/>
                <a:hlinkClick r:id="rId5"/>
              </a:rPr>
              <a:t>Kenyans want trade not </a:t>
            </a:r>
            <a:r>
              <a:rPr lang="en-US" sz="1800" dirty="0" smtClean="0">
                <a:cs typeface="Arial" pitchFamily="34" charset="0"/>
                <a:hlinkClick r:id="rId5"/>
              </a:rPr>
              <a:t>aid</a:t>
            </a:r>
            <a:endParaRPr lang="en-US" sz="1800" dirty="0" smtClean="0">
              <a:cs typeface="Arial" pitchFamily="34" charset="0"/>
            </a:endParaRPr>
          </a:p>
          <a:p>
            <a:pPr marL="285750" indent="-285750">
              <a:buFont typeface="Arial" pitchFamily="34" charset="0"/>
              <a:buChar char="•"/>
            </a:pPr>
            <a:r>
              <a:rPr lang="en-US" sz="1800" dirty="0">
                <a:cs typeface="Arial" pitchFamily="34" charset="0"/>
                <a:hlinkClick r:id="rId6"/>
              </a:rPr>
              <a:t>Lou Dobbs on the dangers of </a:t>
            </a:r>
            <a:r>
              <a:rPr lang="en-US" sz="1800" dirty="0" smtClean="0">
                <a:cs typeface="Arial" pitchFamily="34" charset="0"/>
                <a:hlinkClick r:id="rId6"/>
              </a:rPr>
              <a:t>trade</a:t>
            </a:r>
            <a:endParaRPr lang="en-US" sz="1800" dirty="0" smtClean="0">
              <a:cs typeface="Arial" pitchFamily="34" charset="0"/>
            </a:endParaRPr>
          </a:p>
          <a:p>
            <a:pPr marL="285750" indent="-285750">
              <a:buFont typeface="Arial" pitchFamily="34" charset="0"/>
              <a:buChar char="•"/>
            </a:pPr>
            <a:r>
              <a:rPr lang="en-US" sz="1800" dirty="0">
                <a:cs typeface="Arial" pitchFamily="34" charset="0"/>
                <a:hlinkClick r:id="rId7"/>
              </a:rPr>
              <a:t>More Lou Dobbs with guest David </a:t>
            </a:r>
            <a:r>
              <a:rPr lang="en-US" sz="1800" dirty="0" err="1" smtClean="0">
                <a:cs typeface="Arial" pitchFamily="34" charset="0"/>
                <a:hlinkClick r:id="rId7"/>
              </a:rPr>
              <a:t>Sirota</a:t>
            </a:r>
            <a:endParaRPr lang="en-US" sz="1800" dirty="0" smtClean="0">
              <a:cs typeface="Arial" pitchFamily="34" charset="0"/>
            </a:endParaRPr>
          </a:p>
          <a:p>
            <a:pPr marL="285750" indent="-285750">
              <a:buFont typeface="Arial" pitchFamily="34" charset="0"/>
              <a:buChar char="•"/>
            </a:pPr>
            <a:r>
              <a:rPr lang="en-US" sz="1800" dirty="0">
                <a:cs typeface="Arial" pitchFamily="34" charset="0"/>
                <a:hlinkClick r:id="rId8"/>
              </a:rPr>
              <a:t>Ambassador to Columbia on the Benefits of Free </a:t>
            </a:r>
            <a:r>
              <a:rPr lang="en-US" sz="1800" dirty="0" smtClean="0">
                <a:cs typeface="Arial" pitchFamily="34" charset="0"/>
                <a:hlinkClick r:id="rId8"/>
              </a:rPr>
              <a:t>Trade</a:t>
            </a:r>
            <a:endParaRPr lang="en-US" sz="1800" dirty="0" smtClean="0">
              <a:cs typeface="Arial" pitchFamily="34" charset="0"/>
            </a:endParaRPr>
          </a:p>
          <a:p>
            <a:pPr marL="285750" indent="-285750">
              <a:buFont typeface="Arial" pitchFamily="34" charset="0"/>
              <a:buChar char="•"/>
            </a:pPr>
            <a:r>
              <a:rPr lang="en-US" sz="1800" dirty="0">
                <a:hlinkClick r:id="rId9"/>
              </a:rPr>
              <a:t>Obama vs. McCain on Free Trade - 3rd </a:t>
            </a:r>
            <a:r>
              <a:rPr lang="en-US" sz="1800" dirty="0" smtClean="0">
                <a:hlinkClick r:id="rId9"/>
              </a:rPr>
              <a:t>Debate</a:t>
            </a:r>
            <a:endParaRPr lang="en-US" sz="1800" dirty="0" smtClean="0"/>
          </a:p>
          <a:p>
            <a:pPr marL="285750" indent="-285750">
              <a:buFont typeface="Arial" pitchFamily="34" charset="0"/>
              <a:buChar char="•"/>
            </a:pPr>
            <a:endParaRPr lang="en-US" sz="1800" dirty="0"/>
          </a:p>
          <a:p>
            <a:r>
              <a:rPr lang="en-US" sz="1800" dirty="0" smtClean="0">
                <a:solidFill>
                  <a:srgbClr val="FF0000"/>
                </a:solidFill>
                <a:cs typeface="Arial" pitchFamily="34" charset="0"/>
              </a:rPr>
              <a:t>Discuss the following questions after watching each video:</a:t>
            </a:r>
            <a:endParaRPr lang="en-US" sz="1800" dirty="0">
              <a:solidFill>
                <a:srgbClr val="FF0000"/>
              </a:solidFill>
              <a:cs typeface="Arial" pitchFamily="34" charset="0"/>
            </a:endParaRPr>
          </a:p>
          <a:p>
            <a:pPr marL="342900" indent="-342900">
              <a:buFont typeface="+mj-lt"/>
              <a:buAutoNum type="arabicPeriod"/>
            </a:pPr>
            <a:r>
              <a:rPr lang="en-US" sz="1800" dirty="0" smtClean="0">
                <a:solidFill>
                  <a:srgbClr val="000000"/>
                </a:solidFill>
                <a:cs typeface="Arial" pitchFamily="34" charset="0"/>
              </a:rPr>
              <a:t>What </a:t>
            </a:r>
            <a:r>
              <a:rPr lang="en-US" sz="1800" dirty="0">
                <a:solidFill>
                  <a:srgbClr val="000000"/>
                </a:solidFill>
                <a:cs typeface="Arial" pitchFamily="34" charset="0"/>
              </a:rPr>
              <a:t>views on trade are expressed in the video?</a:t>
            </a:r>
          </a:p>
          <a:p>
            <a:pPr marL="342900" indent="-342900">
              <a:buFont typeface="+mj-lt"/>
              <a:buAutoNum type="arabicPeriod"/>
            </a:pPr>
            <a:r>
              <a:rPr lang="en-US" sz="1800" dirty="0" smtClean="0">
                <a:solidFill>
                  <a:srgbClr val="000000"/>
                </a:solidFill>
                <a:cs typeface="Arial" pitchFamily="34" charset="0"/>
              </a:rPr>
              <a:t>Are </a:t>
            </a:r>
            <a:r>
              <a:rPr lang="en-US" sz="1800" dirty="0">
                <a:solidFill>
                  <a:srgbClr val="000000"/>
                </a:solidFill>
                <a:cs typeface="Arial" pitchFamily="34" charset="0"/>
              </a:rPr>
              <a:t>there biases expressed by the people in the video? If so, what are they?</a:t>
            </a:r>
          </a:p>
          <a:p>
            <a:pPr marL="342900" indent="-342900">
              <a:buFont typeface="+mj-lt"/>
              <a:buAutoNum type="arabicPeriod"/>
            </a:pPr>
            <a:r>
              <a:rPr lang="en-US" sz="1800" dirty="0" smtClean="0">
                <a:solidFill>
                  <a:srgbClr val="000000"/>
                </a:solidFill>
                <a:cs typeface="Arial" pitchFamily="34" charset="0"/>
              </a:rPr>
              <a:t>Evaluate </a:t>
            </a:r>
            <a:r>
              <a:rPr lang="en-US" sz="1800" dirty="0">
                <a:solidFill>
                  <a:srgbClr val="000000"/>
                </a:solidFill>
                <a:cs typeface="Arial" pitchFamily="34" charset="0"/>
              </a:rPr>
              <a:t>the arguments for or against free trade made in the video</a:t>
            </a:r>
            <a:r>
              <a:rPr lang="en-US" sz="1800" dirty="0" smtClean="0">
                <a:solidFill>
                  <a:srgbClr val="000000"/>
                </a:solidFill>
                <a:cs typeface="Arial" pitchFamily="34" charset="0"/>
              </a:rPr>
              <a:t>.</a:t>
            </a:r>
            <a:endParaRPr lang="en-US" sz="1800" dirty="0">
              <a:solidFill>
                <a:srgbClr val="000000"/>
              </a:solidFill>
              <a:cs typeface="Arial" pitchFamily="34" charset="0"/>
            </a:endParaRPr>
          </a:p>
        </p:txBody>
      </p:sp>
      <p:sp>
        <p:nvSpPr>
          <p:cNvPr id="32" name="TextBox 31"/>
          <p:cNvSpPr txBox="1"/>
          <p:nvPr/>
        </p:nvSpPr>
        <p:spPr>
          <a:xfrm>
            <a:off x="5588000" y="124480"/>
            <a:ext cx="2032000" cy="523220"/>
          </a:xfrm>
          <a:prstGeom prst="rect">
            <a:avLst/>
          </a:prstGeom>
          <a:noFill/>
        </p:spPr>
        <p:txBody>
          <a:bodyPr vert="horz" wrap="square" rtlCol="0">
            <a:spAutoFit/>
          </a:bodyPr>
          <a:lstStyle/>
          <a:p>
            <a:pPr algn="ctr"/>
            <a:r>
              <a:rPr lang="en-US" sz="1400" i="1" dirty="0" smtClean="0">
                <a:latin typeface="Lucida Sans - 24"/>
              </a:rPr>
              <a:t>Evaluating Protectionism</a:t>
            </a:r>
            <a:endParaRPr lang="en-US" sz="1400" i="1" dirty="0" smtClean="0">
              <a:latin typeface="Lucida Sans - 18"/>
            </a:endParaRPr>
          </a:p>
        </p:txBody>
      </p:sp>
    </p:spTree>
    <p:extLst>
      <p:ext uri="{BB962C8B-B14F-4D97-AF65-F5344CB8AC3E}">
        <p14:creationId xmlns:p14="http://schemas.microsoft.com/office/powerpoint/2010/main" val="12739755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8" name="TextBox 7"/>
          <p:cNvSpPr txBox="1"/>
          <p:nvPr/>
        </p:nvSpPr>
        <p:spPr>
          <a:xfrm>
            <a:off x="0" y="650677"/>
            <a:ext cx="9067800" cy="1569660"/>
          </a:xfrm>
          <a:prstGeom prst="rect">
            <a:avLst/>
          </a:prstGeom>
          <a:noFill/>
        </p:spPr>
        <p:txBody>
          <a:bodyPr vert="horz" rtlCol="0">
            <a:spAutoFit/>
          </a:bodyPr>
          <a:lstStyle/>
          <a:p>
            <a:r>
              <a:rPr lang="en-US" sz="2400" dirty="0" smtClean="0">
                <a:solidFill>
                  <a:srgbClr val="FF0000"/>
                </a:solidFill>
              </a:rPr>
              <a:t>Specialization based on Comparative Advantage</a:t>
            </a:r>
          </a:p>
          <a:p>
            <a:r>
              <a:rPr lang="en-US" sz="1800" dirty="0" smtClean="0">
                <a:cs typeface="Calibri" pitchFamily="34" charset="0"/>
              </a:rPr>
              <a:t>Because the world’s productive resources are not distributed evenly between nations, it does not make sense that every nation tries to produce the same goods. Rather, nations tend to specialize in goods for which their natural, human and capital resources are particularly appropriate to produce. These may be…</a:t>
            </a:r>
          </a:p>
        </p:txBody>
      </p:sp>
      <p:sp>
        <p:nvSpPr>
          <p:cNvPr id="9" name="TextBox 8"/>
          <p:cNvSpPr txBox="1"/>
          <p:nvPr/>
        </p:nvSpPr>
        <p:spPr>
          <a:xfrm>
            <a:off x="0" y="5146477"/>
            <a:ext cx="9144000" cy="400110"/>
          </a:xfrm>
          <a:prstGeom prst="rect">
            <a:avLst/>
          </a:prstGeom>
          <a:noFill/>
        </p:spPr>
        <p:txBody>
          <a:bodyPr vert="horz" wrap="square" rtlCol="0">
            <a:spAutoFit/>
          </a:bodyPr>
          <a:lstStyle/>
          <a:p>
            <a:pPr algn="ctr"/>
            <a:r>
              <a:rPr lang="en-US" sz="2000" i="1" dirty="0" smtClean="0">
                <a:solidFill>
                  <a:srgbClr val="FF0000"/>
                </a:solidFill>
                <a:latin typeface="Calibri" pitchFamily="34" charset="0"/>
                <a:cs typeface="Calibri" pitchFamily="34" charset="0"/>
              </a:rPr>
              <a:t>What does your country specialize in the production of? Why?</a:t>
            </a:r>
            <a:endParaRPr lang="en-US" sz="2000" i="1" dirty="0">
              <a:solidFill>
                <a:srgbClr val="FF0000"/>
              </a:solidFill>
              <a:latin typeface="Calibri" pitchFamily="34" charset="0"/>
              <a:cs typeface="Calibri"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28051624"/>
              </p:ext>
            </p:extLst>
          </p:nvPr>
        </p:nvGraphicFramePr>
        <p:xfrm>
          <a:off x="0" y="2250877"/>
          <a:ext cx="9144000" cy="1432560"/>
        </p:xfrm>
        <a:graphic>
          <a:graphicData uri="http://schemas.openxmlformats.org/drawingml/2006/table">
            <a:tbl>
              <a:tblPr firstRow="1" bandRow="1">
                <a:tableStyleId>{BC89EF96-8CEA-46FF-86C4-4CE0E7609802}</a:tableStyleId>
              </a:tblPr>
              <a:tblGrid>
                <a:gridCol w="2213811"/>
                <a:gridCol w="2310063"/>
                <a:gridCol w="2310063"/>
                <a:gridCol w="2310063"/>
              </a:tblGrid>
              <a:tr h="3810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0000CC"/>
                          </a:solidFill>
                          <a:latin typeface="Gill Sans"/>
                        </a:rPr>
                        <a:t>Labor-intensive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latin typeface="Gill Sans"/>
                        </a:rPr>
                        <a:t>Land-intensive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tr>
              <a:tr h="10515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Examples: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Textiles</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Low-skilled</a:t>
                      </a:r>
                      <a:r>
                        <a:rPr lang="en-US" sz="1600" b="0" baseline="0" dirty="0" smtClean="0">
                          <a:latin typeface="Calibri" pitchFamily="34" charset="0"/>
                          <a:cs typeface="Calibri" pitchFamily="34" charset="0"/>
                        </a:rPr>
                        <a:t> manufactured goods</a:t>
                      </a:r>
                      <a:endParaRPr lang="en-US" sz="1400" b="0" dirty="0" smtClean="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China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Latin America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Low-wage countries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Examples:</a:t>
                      </a:r>
                    </a:p>
                    <a:p>
                      <a:pPr algn="ctr"/>
                      <a:r>
                        <a:rPr lang="en-US" sz="1600" b="0" dirty="0" smtClean="0">
                          <a:latin typeface="Calibri" pitchFamily="34" charset="0"/>
                          <a:cs typeface="Calibri" pitchFamily="34" charset="0"/>
                        </a:rPr>
                        <a:t>Agricultural</a:t>
                      </a:r>
                      <a:r>
                        <a:rPr lang="en-US" sz="1600" b="0" baseline="0" dirty="0" smtClean="0">
                          <a:latin typeface="Calibri" pitchFamily="34" charset="0"/>
                          <a:cs typeface="Calibri" pitchFamily="34" charset="0"/>
                        </a:rPr>
                        <a:t> products</a:t>
                      </a:r>
                    </a:p>
                    <a:p>
                      <a:pPr algn="ctr"/>
                      <a:r>
                        <a:rPr lang="en-US" sz="1600" b="0" baseline="0" dirty="0" smtClean="0">
                          <a:latin typeface="Calibri" pitchFamily="34" charset="0"/>
                          <a:cs typeface="Calibri" pitchFamily="34" charset="0"/>
                        </a:rPr>
                        <a:t>Minerals</a:t>
                      </a:r>
                    </a:p>
                    <a:p>
                      <a:pPr algn="ctr"/>
                      <a:r>
                        <a:rPr lang="en-US" sz="1600" b="0" baseline="0" dirty="0" smtClean="0">
                          <a:latin typeface="Calibri" pitchFamily="34" charset="0"/>
                          <a:cs typeface="Calibri" pitchFamily="34" charset="0"/>
                        </a:rPr>
                        <a:t>Timber resources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accent2">
                        <a:lumMod val="60000"/>
                        <a:lumOff val="40000"/>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North America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Russia</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Australia</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solidFill>
                      <a:schemeClr val="accent2">
                        <a:lumMod val="60000"/>
                        <a:lumOff val="40000"/>
                        <a:alpha val="20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191609751"/>
              </p:ext>
            </p:extLst>
          </p:nvPr>
        </p:nvGraphicFramePr>
        <p:xfrm>
          <a:off x="-19494" y="3698677"/>
          <a:ext cx="9163493" cy="1371600"/>
        </p:xfrm>
        <a:graphic>
          <a:graphicData uri="http://schemas.openxmlformats.org/drawingml/2006/table">
            <a:tbl>
              <a:tblPr firstRow="1" bandRow="1">
                <a:tableStyleId>{616DA210-FB5B-4158-B5E0-FEB733F419BA}</a:tableStyleId>
              </a:tblPr>
              <a:tblGrid>
                <a:gridCol w="4484263"/>
                <a:gridCol w="4679230"/>
              </a:tblGrid>
              <a:tr h="3200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lumMod val="75000"/>
                              <a:lumOff val="25000"/>
                            </a:schemeClr>
                          </a:solidFill>
                          <a:latin typeface="Gill Sans"/>
                        </a:rPr>
                        <a:t>Capital-intensive goods</a:t>
                      </a:r>
                    </a:p>
                  </a:txBody>
                  <a:tcPr marT="38100" marB="38100">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endParaRPr lang="en-US" dirty="0"/>
                    </a:p>
                  </a:txBody>
                  <a:tcPr/>
                </a:tc>
              </a:tr>
              <a:tr h="1051560">
                <a:tc>
                  <a:txBody>
                    <a:bodyPr/>
                    <a:lstStyle/>
                    <a:p>
                      <a:pPr algn="ctr"/>
                      <a:r>
                        <a:rPr lang="en-US" sz="1600" b="1" dirty="0" smtClean="0">
                          <a:latin typeface="Calibri" pitchFamily="34" charset="0"/>
                          <a:cs typeface="Calibri" pitchFamily="34" charset="0"/>
                        </a:rPr>
                        <a:t>Examples:</a:t>
                      </a:r>
                    </a:p>
                    <a:p>
                      <a:pPr algn="ctr"/>
                      <a:r>
                        <a:rPr lang="en-US" sz="1600" b="0" dirty="0" smtClean="0">
                          <a:latin typeface="Calibri" pitchFamily="34" charset="0"/>
                          <a:cs typeface="Calibri" pitchFamily="34" charset="0"/>
                        </a:rPr>
                        <a:t>Airplanes</a:t>
                      </a:r>
                    </a:p>
                    <a:p>
                      <a:pPr algn="ctr"/>
                      <a:r>
                        <a:rPr lang="en-US" sz="1600" b="0" dirty="0" smtClean="0">
                          <a:latin typeface="Calibri" pitchFamily="34" charset="0"/>
                          <a:cs typeface="Calibri" pitchFamily="34" charset="0"/>
                        </a:rPr>
                        <a:t>Automobiles</a:t>
                      </a:r>
                    </a:p>
                    <a:p>
                      <a:pPr algn="ctr"/>
                      <a:r>
                        <a:rPr lang="en-US" sz="1600" b="0" dirty="0" smtClean="0">
                          <a:latin typeface="Calibri" pitchFamily="34" charset="0"/>
                          <a:cs typeface="Calibri" pitchFamily="34" charset="0"/>
                        </a:rPr>
                        <a:t>Microchips</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Where?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latin typeface="Calibri" pitchFamily="34" charset="0"/>
                          <a:cs typeface="Calibri" pitchFamily="34" charset="0"/>
                        </a:rPr>
                        <a:t>Western</a:t>
                      </a:r>
                      <a:r>
                        <a:rPr lang="en-US" sz="1600" b="0" baseline="0" dirty="0" smtClean="0">
                          <a:latin typeface="Calibri" pitchFamily="34" charset="0"/>
                          <a:cs typeface="Calibri" pitchFamily="34" charset="0"/>
                        </a:rPr>
                        <a:t> Europe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Calibri" pitchFamily="34" charset="0"/>
                          <a:cs typeface="Calibri" pitchFamily="34" charset="0"/>
                        </a:rPr>
                        <a:t>Japan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baseline="0" dirty="0" smtClean="0">
                          <a:latin typeface="Calibri" pitchFamily="34" charset="0"/>
                          <a:cs typeface="Calibri" pitchFamily="34" charset="0"/>
                        </a:rPr>
                        <a:t>South Korea</a:t>
                      </a:r>
                      <a:endParaRPr lang="en-US" sz="1600" b="0" dirty="0">
                        <a:latin typeface="Calibri" pitchFamily="34" charset="0"/>
                        <a:cs typeface="Calibri" pitchFamily="34" charset="0"/>
                      </a:endParaRPr>
                    </a:p>
                  </a:txBody>
                  <a:tcPr marT="38100" marB="38100">
                    <a:lnL w="12700" cmpd="sng">
                      <a:noFill/>
                    </a:lnL>
                    <a:lnR w="12700" cmpd="sng">
                      <a:noFill/>
                    </a:lnR>
                    <a:lnT w="254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208937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3" name="TextBox 2"/>
          <p:cNvSpPr txBox="1"/>
          <p:nvPr/>
        </p:nvSpPr>
        <p:spPr>
          <a:xfrm>
            <a:off x="0" y="650679"/>
            <a:ext cx="9067800" cy="2277547"/>
          </a:xfrm>
          <a:prstGeom prst="rect">
            <a:avLst/>
          </a:prstGeom>
          <a:noFill/>
        </p:spPr>
        <p:txBody>
          <a:bodyPr vert="horz" rtlCol="0">
            <a:spAutoFit/>
          </a:bodyPr>
          <a:lstStyle/>
          <a:p>
            <a:r>
              <a:rPr lang="en-US" sz="2400" dirty="0" smtClean="0">
                <a:solidFill>
                  <a:srgbClr val="FF0000"/>
                </a:solidFill>
              </a:rPr>
              <a:t>Specialization based on Comparative Advantage</a:t>
            </a:r>
          </a:p>
          <a:p>
            <a:r>
              <a:rPr lang="en-US" dirty="0" smtClean="0">
                <a:cs typeface="Calibri" pitchFamily="34" charset="0"/>
              </a:rPr>
              <a:t>What a particular nation should produce and trade is based on what the country has a comparative advantage in the production of.</a:t>
            </a:r>
            <a:endParaRPr lang="en-US" dirty="0">
              <a:cs typeface="Calibri" pitchFamily="34" charset="0"/>
            </a:endParaRPr>
          </a:p>
          <a:p>
            <a:pPr marL="285750" indent="-285750">
              <a:buFont typeface="Arial" pitchFamily="34" charset="0"/>
              <a:buChar char="•"/>
            </a:pPr>
            <a:r>
              <a:rPr lang="en-US" sz="1600" b="1" dirty="0">
                <a:solidFill>
                  <a:srgbClr val="0000FF"/>
                </a:solidFill>
              </a:rPr>
              <a:t>Comparative Advantage: </a:t>
            </a:r>
            <a:r>
              <a:rPr lang="en-US" sz="1600" dirty="0"/>
              <a:t>A country has a comparative advantage in production of a certain product when it can produce that product at a lower relative </a:t>
            </a:r>
            <a:r>
              <a:rPr lang="en-US" sz="1600" b="1" dirty="0"/>
              <a:t>opportunity cost </a:t>
            </a:r>
            <a:r>
              <a:rPr lang="en-US" sz="1600" dirty="0"/>
              <a:t>than another country</a:t>
            </a:r>
            <a:r>
              <a:rPr lang="en-US" sz="1600" i="1" dirty="0" smtClean="0">
                <a:solidFill>
                  <a:srgbClr val="666666"/>
                </a:solidFill>
              </a:rPr>
              <a:t>.</a:t>
            </a:r>
          </a:p>
          <a:p>
            <a:r>
              <a:rPr lang="en-US" sz="1600" b="1" dirty="0">
                <a:solidFill>
                  <a:srgbClr val="FF0000"/>
                </a:solidFill>
              </a:rPr>
              <a:t>Production Possibilities Analysis</a:t>
            </a:r>
            <a:r>
              <a:rPr lang="en-US" sz="1600" b="1" dirty="0" smtClean="0">
                <a:solidFill>
                  <a:srgbClr val="FF0000"/>
                </a:solidFill>
              </a:rPr>
              <a:t>: </a:t>
            </a:r>
            <a:r>
              <a:rPr lang="en-US" sz="1600" dirty="0" smtClean="0">
                <a:solidFill>
                  <a:srgbClr val="FF0000"/>
                </a:solidFill>
              </a:rPr>
              <a:t>Consider two countries, South Korea and the United States.</a:t>
            </a:r>
            <a:endParaRPr lang="en-US" sz="1600" dirty="0">
              <a:cs typeface="Calibri" pitchFamily="34" charset="0"/>
            </a:endParaRPr>
          </a:p>
          <a:p>
            <a:pPr marL="285750" indent="-285750">
              <a:buFont typeface="Arial" pitchFamily="34" charset="0"/>
              <a:buChar char="•"/>
            </a:pPr>
            <a:endParaRPr lang="en-US" sz="1600" i="1" dirty="0">
              <a:solidFill>
                <a:srgbClr val="666666"/>
              </a:solidFill>
            </a:endParaRPr>
          </a:p>
          <a:p>
            <a:endParaRPr lang="en-US" dirty="0" smtClean="0">
              <a:cs typeface="Calibri" pitchFamily="34" charset="0"/>
            </a:endParaRPr>
          </a:p>
        </p:txBody>
      </p:sp>
      <p:sp>
        <p:nvSpPr>
          <p:cNvPr id="4" name="TextBox 3"/>
          <p:cNvSpPr txBox="1"/>
          <p:nvPr/>
        </p:nvSpPr>
        <p:spPr>
          <a:xfrm>
            <a:off x="177800" y="2420454"/>
            <a:ext cx="3327400" cy="2693045"/>
          </a:xfrm>
          <a:prstGeom prst="rect">
            <a:avLst/>
          </a:prstGeom>
          <a:noFill/>
        </p:spPr>
        <p:txBody>
          <a:bodyPr vert="horz" rtlCol="0">
            <a:spAutoFit/>
          </a:bodyPr>
          <a:lstStyle/>
          <a:p>
            <a:r>
              <a:rPr lang="en-US" sz="1300" b="1" dirty="0" smtClean="0">
                <a:solidFill>
                  <a:schemeClr val="tx1">
                    <a:lumMod val="75000"/>
                    <a:lumOff val="25000"/>
                  </a:schemeClr>
                </a:solidFill>
                <a:latin typeface="Gill Sans"/>
              </a:rPr>
              <a:t>How much do apples "cost“ each country to produce? </a:t>
            </a:r>
            <a:endParaRPr lang="en-US" sz="1300" b="1" dirty="0">
              <a:solidFill>
                <a:schemeClr val="tx1">
                  <a:lumMod val="75000"/>
                  <a:lumOff val="25000"/>
                </a:schemeClr>
              </a:solidFill>
              <a:latin typeface="Gill Sans"/>
            </a:endParaRPr>
          </a:p>
          <a:p>
            <a:pPr marL="285750" indent="-285750">
              <a:buFont typeface="Arial" pitchFamily="34" charset="0"/>
              <a:buChar char="•"/>
            </a:pPr>
            <a:r>
              <a:rPr lang="en-US" sz="1300" dirty="0" smtClean="0">
                <a:solidFill>
                  <a:schemeClr val="tx1">
                    <a:lumMod val="75000"/>
                    <a:lumOff val="25000"/>
                  </a:schemeClr>
                </a:solidFill>
                <a:latin typeface="Gill Sans"/>
              </a:rPr>
              <a:t>The US can produce </a:t>
            </a:r>
            <a:r>
              <a:rPr lang="en-US" sz="1300" i="1" dirty="0" smtClean="0">
                <a:solidFill>
                  <a:schemeClr val="tx1">
                    <a:lumMod val="75000"/>
                    <a:lumOff val="25000"/>
                  </a:schemeClr>
                </a:solidFill>
                <a:latin typeface="Gill Sans"/>
              </a:rPr>
              <a:t>either </a:t>
            </a:r>
            <a:r>
              <a:rPr lang="en-US" sz="1300" dirty="0" smtClean="0">
                <a:solidFill>
                  <a:schemeClr val="tx1">
                    <a:lumMod val="75000"/>
                    <a:lumOff val="25000"/>
                  </a:schemeClr>
                </a:solidFill>
                <a:latin typeface="Gill Sans"/>
              </a:rPr>
              <a:t>39 apples </a:t>
            </a:r>
            <a:r>
              <a:rPr lang="en-US" sz="1300" i="1" dirty="0" smtClean="0">
                <a:solidFill>
                  <a:schemeClr val="tx1">
                    <a:lumMod val="75000"/>
                    <a:lumOff val="25000"/>
                  </a:schemeClr>
                </a:solidFill>
                <a:latin typeface="Gill Sans"/>
              </a:rPr>
              <a:t>or </a:t>
            </a:r>
            <a:r>
              <a:rPr lang="en-US" sz="1300" dirty="0" smtClean="0">
                <a:solidFill>
                  <a:schemeClr val="tx1">
                    <a:lumMod val="75000"/>
                    <a:lumOff val="25000"/>
                  </a:schemeClr>
                </a:solidFill>
                <a:latin typeface="Gill Sans"/>
              </a:rPr>
              <a:t>13 cell phones.</a:t>
            </a:r>
          </a:p>
          <a:p>
            <a:pPr marL="285750" indent="-285750">
              <a:buFont typeface="Arial" pitchFamily="34" charset="0"/>
              <a:buChar char="•"/>
            </a:pPr>
            <a:r>
              <a:rPr lang="en-US" sz="1300" dirty="0" smtClean="0">
                <a:solidFill>
                  <a:schemeClr val="tx1">
                    <a:lumMod val="75000"/>
                    <a:lumOff val="25000"/>
                  </a:schemeClr>
                </a:solidFill>
                <a:latin typeface="Gill Sans"/>
              </a:rPr>
              <a:t>1 apple = 1/3 cell phone</a:t>
            </a:r>
          </a:p>
          <a:p>
            <a:pPr marL="285750" indent="-285750">
              <a:buFont typeface="Arial" pitchFamily="34" charset="0"/>
              <a:buChar char="•"/>
            </a:pPr>
            <a:r>
              <a:rPr lang="en-US" sz="1300" dirty="0" smtClean="0">
                <a:solidFill>
                  <a:schemeClr val="tx1">
                    <a:lumMod val="75000"/>
                    <a:lumOff val="25000"/>
                  </a:schemeClr>
                </a:solidFill>
                <a:latin typeface="Gill Sans"/>
              </a:rPr>
              <a:t>S. Korea can produce </a:t>
            </a:r>
            <a:r>
              <a:rPr lang="en-US" sz="1300" i="1" dirty="0" smtClean="0">
                <a:solidFill>
                  <a:schemeClr val="tx1">
                    <a:lumMod val="75000"/>
                    <a:lumOff val="25000"/>
                  </a:schemeClr>
                </a:solidFill>
                <a:latin typeface="Gill Sans"/>
              </a:rPr>
              <a:t>either </a:t>
            </a:r>
            <a:r>
              <a:rPr lang="en-US" sz="1300" dirty="0" smtClean="0">
                <a:solidFill>
                  <a:schemeClr val="tx1">
                    <a:lumMod val="75000"/>
                    <a:lumOff val="25000"/>
                  </a:schemeClr>
                </a:solidFill>
                <a:latin typeface="Gill Sans"/>
              </a:rPr>
              <a:t>24 apples </a:t>
            </a:r>
            <a:r>
              <a:rPr lang="en-US" sz="1300" i="1" dirty="0" smtClean="0">
                <a:solidFill>
                  <a:schemeClr val="tx1">
                    <a:lumMod val="75000"/>
                    <a:lumOff val="25000"/>
                  </a:schemeClr>
                </a:solidFill>
                <a:latin typeface="Gill Sans"/>
              </a:rPr>
              <a:t>or </a:t>
            </a:r>
            <a:r>
              <a:rPr lang="en-US" sz="1300" dirty="0" smtClean="0">
                <a:solidFill>
                  <a:schemeClr val="tx1">
                    <a:lumMod val="75000"/>
                    <a:lumOff val="25000"/>
                  </a:schemeClr>
                </a:solidFill>
                <a:latin typeface="Gill Sans"/>
              </a:rPr>
              <a:t>12 cell phones.</a:t>
            </a:r>
          </a:p>
          <a:p>
            <a:pPr marL="285750" indent="-285750">
              <a:buFont typeface="Arial" pitchFamily="34" charset="0"/>
              <a:buChar char="•"/>
            </a:pPr>
            <a:r>
              <a:rPr lang="en-US" sz="1300" dirty="0" smtClean="0">
                <a:solidFill>
                  <a:schemeClr val="tx1">
                    <a:lumMod val="75000"/>
                    <a:lumOff val="25000"/>
                  </a:schemeClr>
                </a:solidFill>
                <a:latin typeface="Gill Sans"/>
              </a:rPr>
              <a:t>1 apple = ½ cell phone</a:t>
            </a:r>
          </a:p>
          <a:p>
            <a:r>
              <a:rPr lang="en-US" sz="1300" b="1" dirty="0" smtClean="0">
                <a:solidFill>
                  <a:schemeClr val="tx1">
                    <a:lumMod val="75000"/>
                    <a:lumOff val="25000"/>
                  </a:schemeClr>
                </a:solidFill>
                <a:latin typeface="Gill Sans"/>
              </a:rPr>
              <a:t>How much do cell phones “cost”?</a:t>
            </a:r>
          </a:p>
          <a:p>
            <a:pPr marL="285750" indent="-285750">
              <a:buFont typeface="Arial" pitchFamily="34" charset="0"/>
              <a:buChar char="•"/>
            </a:pPr>
            <a:r>
              <a:rPr lang="en-US" sz="1300" dirty="0" smtClean="0">
                <a:solidFill>
                  <a:schemeClr val="tx1">
                    <a:lumMod val="75000"/>
                    <a:lumOff val="25000"/>
                  </a:schemeClr>
                </a:solidFill>
                <a:latin typeface="Gill Sans"/>
              </a:rPr>
              <a:t>The US must give up 3 apples for each cell phone it produces.</a:t>
            </a:r>
          </a:p>
          <a:p>
            <a:pPr marL="285750" indent="-285750">
              <a:buFont typeface="Arial" pitchFamily="34" charset="0"/>
              <a:buChar char="•"/>
            </a:pPr>
            <a:r>
              <a:rPr lang="en-US" sz="1300" dirty="0" smtClean="0">
                <a:solidFill>
                  <a:schemeClr val="tx1">
                    <a:lumMod val="75000"/>
                    <a:lumOff val="25000"/>
                  </a:schemeClr>
                </a:solidFill>
                <a:latin typeface="Gill Sans"/>
              </a:rPr>
              <a:t>S. Korea must give up only 2 apples for each cell phone it produces.</a:t>
            </a:r>
            <a:endParaRPr lang="en-US" sz="1300" b="1" dirty="0" smtClean="0">
              <a:solidFill>
                <a:schemeClr val="tx1">
                  <a:lumMod val="75000"/>
                  <a:lumOff val="25000"/>
                </a:schemeClr>
              </a:solidFill>
              <a:latin typeface="Gill Sans"/>
            </a:endParaRPr>
          </a:p>
        </p:txBody>
      </p:sp>
      <p:grpSp>
        <p:nvGrpSpPr>
          <p:cNvPr id="5" name="Group 4"/>
          <p:cNvGrpSpPr/>
          <p:nvPr/>
        </p:nvGrpSpPr>
        <p:grpSpPr>
          <a:xfrm>
            <a:off x="3475305" y="2403277"/>
            <a:ext cx="5592497" cy="2656770"/>
            <a:chOff x="292100" y="2679700"/>
            <a:chExt cx="5702300" cy="3289353"/>
          </a:xfrm>
        </p:grpSpPr>
        <p:grpSp>
          <p:nvGrpSpPr>
            <p:cNvPr id="7" name="Group 26"/>
            <p:cNvGrpSpPr/>
            <p:nvPr/>
          </p:nvGrpSpPr>
          <p:grpSpPr>
            <a:xfrm>
              <a:off x="292100" y="2694304"/>
              <a:ext cx="5702300" cy="3274749"/>
              <a:chOff x="292100" y="2694304"/>
              <a:chExt cx="5702300" cy="3274749"/>
            </a:xfrm>
          </p:grpSpPr>
          <p:grpSp>
            <p:nvGrpSpPr>
              <p:cNvPr id="10" name="Group 9"/>
              <p:cNvGrpSpPr/>
              <p:nvPr/>
            </p:nvGrpSpPr>
            <p:grpSpPr>
              <a:xfrm>
                <a:off x="328681" y="2694304"/>
                <a:ext cx="3287135" cy="3274749"/>
                <a:chOff x="328681" y="2694304"/>
                <a:chExt cx="3287135" cy="3274749"/>
              </a:xfrm>
            </p:grpSpPr>
            <p:cxnSp>
              <p:nvCxnSpPr>
                <p:cNvPr id="22" name="Straight Connector 10"/>
                <p:cNvCxnSpPr/>
                <p:nvPr/>
              </p:nvCxnSpPr>
              <p:spPr>
                <a:xfrm>
                  <a:off x="675258" y="2694304"/>
                  <a:ext cx="0" cy="269113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11"/>
                <p:cNvCxnSpPr/>
                <p:nvPr/>
              </p:nvCxnSpPr>
              <p:spPr>
                <a:xfrm>
                  <a:off x="663448" y="5397246"/>
                  <a:ext cx="295236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12"/>
                <p:cNvSpPr txBox="1"/>
                <p:nvPr/>
              </p:nvSpPr>
              <p:spPr>
                <a:xfrm rot="16200000">
                  <a:off x="0" y="3680280"/>
                  <a:ext cx="939799" cy="282438"/>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5" name="TextBox 13"/>
                <p:cNvSpPr txBox="1"/>
                <p:nvPr/>
              </p:nvSpPr>
              <p:spPr>
                <a:xfrm>
                  <a:off x="1574800" y="5626100"/>
                  <a:ext cx="1371601" cy="342953"/>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grpSp>
            <p:nvGrpSpPr>
              <p:cNvPr id="11" name="Group 19"/>
              <p:cNvGrpSpPr/>
              <p:nvPr/>
            </p:nvGrpSpPr>
            <p:grpSpPr>
              <a:xfrm>
                <a:off x="3122681" y="2694304"/>
                <a:ext cx="2871719" cy="3274749"/>
                <a:chOff x="3122681" y="2694304"/>
                <a:chExt cx="2871719" cy="3274749"/>
              </a:xfrm>
            </p:grpSpPr>
            <p:cxnSp>
              <p:nvCxnSpPr>
                <p:cNvPr id="18" name="Straight Connector 15"/>
                <p:cNvCxnSpPr/>
                <p:nvPr/>
              </p:nvCxnSpPr>
              <p:spPr>
                <a:xfrm>
                  <a:off x="3722623" y="2694304"/>
                  <a:ext cx="0" cy="269113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710685" y="5385434"/>
                  <a:ext cx="2283715" cy="1181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6200000">
                  <a:off x="2794000" y="3680280"/>
                  <a:ext cx="939799" cy="282438"/>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1" name="TextBox 20"/>
                <p:cNvSpPr txBox="1"/>
                <p:nvPr/>
              </p:nvSpPr>
              <p:spPr>
                <a:xfrm>
                  <a:off x="4622800" y="5626100"/>
                  <a:ext cx="1371600" cy="342953"/>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cxnSp>
            <p:nvCxnSpPr>
              <p:cNvPr id="12" name="Straight Connector 11"/>
              <p:cNvCxnSpPr/>
              <p:nvPr/>
            </p:nvCxnSpPr>
            <p:spPr>
              <a:xfrm>
                <a:off x="687197" y="2894964"/>
                <a:ext cx="1944497" cy="250228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92100" y="2806700"/>
                <a:ext cx="558800" cy="342953"/>
              </a:xfrm>
              <a:prstGeom prst="rect">
                <a:avLst/>
              </a:prstGeom>
              <a:noFill/>
            </p:spPr>
            <p:txBody>
              <a:bodyPr vert="horz" rtlCol="0">
                <a:spAutoFit/>
              </a:bodyPr>
              <a:lstStyle/>
              <a:p>
                <a:r>
                  <a:rPr lang="en-US" sz="1200" smtClean="0">
                    <a:solidFill>
                      <a:srgbClr val="000000"/>
                    </a:solidFill>
                  </a:rPr>
                  <a:t>39</a:t>
                </a:r>
                <a:endParaRPr lang="en-US" sz="1200">
                  <a:solidFill>
                    <a:srgbClr val="000000"/>
                  </a:solidFill>
                </a:endParaRPr>
              </a:p>
            </p:txBody>
          </p:sp>
          <p:sp>
            <p:nvSpPr>
              <p:cNvPr id="14" name="TextBox 13"/>
              <p:cNvSpPr txBox="1"/>
              <p:nvPr/>
            </p:nvSpPr>
            <p:spPr>
              <a:xfrm>
                <a:off x="2489200" y="5448300"/>
                <a:ext cx="558800" cy="342953"/>
              </a:xfrm>
              <a:prstGeom prst="rect">
                <a:avLst/>
              </a:prstGeom>
              <a:noFill/>
            </p:spPr>
            <p:txBody>
              <a:bodyPr vert="horz" rtlCol="0">
                <a:spAutoFit/>
              </a:bodyPr>
              <a:lstStyle/>
              <a:p>
                <a:r>
                  <a:rPr lang="en-US" sz="1200" smtClean="0">
                    <a:solidFill>
                      <a:srgbClr val="000000"/>
                    </a:solidFill>
                  </a:rPr>
                  <a:t>13</a:t>
                </a:r>
                <a:endParaRPr lang="en-US" sz="1200">
                  <a:solidFill>
                    <a:srgbClr val="000000"/>
                  </a:solidFill>
                </a:endParaRPr>
              </a:p>
            </p:txBody>
          </p:sp>
          <p:sp>
            <p:nvSpPr>
              <p:cNvPr id="15" name="TextBox 14"/>
              <p:cNvSpPr txBox="1"/>
              <p:nvPr/>
            </p:nvSpPr>
            <p:spPr>
              <a:xfrm>
                <a:off x="3352800" y="3454400"/>
                <a:ext cx="558800" cy="342953"/>
              </a:xfrm>
              <a:prstGeom prst="rect">
                <a:avLst/>
              </a:prstGeom>
              <a:noFill/>
            </p:spPr>
            <p:txBody>
              <a:bodyPr vert="horz" rtlCol="0">
                <a:spAutoFit/>
              </a:bodyPr>
              <a:lstStyle/>
              <a:p>
                <a:r>
                  <a:rPr lang="en-US" sz="1200" smtClean="0">
                    <a:solidFill>
                      <a:srgbClr val="000000"/>
                    </a:solidFill>
                  </a:rPr>
                  <a:t>24</a:t>
                </a:r>
                <a:endParaRPr lang="en-US" sz="1200">
                  <a:solidFill>
                    <a:srgbClr val="000000"/>
                  </a:solidFill>
                </a:endParaRPr>
              </a:p>
            </p:txBody>
          </p:sp>
          <p:sp>
            <p:nvSpPr>
              <p:cNvPr id="16" name="TextBox 15"/>
              <p:cNvSpPr txBox="1"/>
              <p:nvPr/>
            </p:nvSpPr>
            <p:spPr>
              <a:xfrm>
                <a:off x="5384800" y="5448300"/>
                <a:ext cx="558800" cy="342953"/>
              </a:xfrm>
              <a:prstGeom prst="rect">
                <a:avLst/>
              </a:prstGeom>
              <a:noFill/>
            </p:spPr>
            <p:txBody>
              <a:bodyPr vert="horz" rtlCol="0">
                <a:spAutoFit/>
              </a:bodyPr>
              <a:lstStyle/>
              <a:p>
                <a:r>
                  <a:rPr lang="en-US" sz="1200" smtClean="0">
                    <a:solidFill>
                      <a:srgbClr val="000000"/>
                    </a:solidFill>
                  </a:rPr>
                  <a:t>12</a:t>
                </a:r>
                <a:endParaRPr lang="en-US" sz="1200">
                  <a:solidFill>
                    <a:srgbClr val="000000"/>
                  </a:solidFill>
                </a:endParaRPr>
              </a:p>
            </p:txBody>
          </p:sp>
          <p:cxnSp>
            <p:nvCxnSpPr>
              <p:cNvPr id="17" name="Straight Connector 16"/>
              <p:cNvCxnSpPr/>
              <p:nvPr/>
            </p:nvCxnSpPr>
            <p:spPr>
              <a:xfrm>
                <a:off x="3722623" y="3532378"/>
                <a:ext cx="1790447" cy="186486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1435100" y="2717801"/>
              <a:ext cx="1219200" cy="342953"/>
            </a:xfrm>
            <a:prstGeom prst="rect">
              <a:avLst/>
            </a:prstGeom>
            <a:noFill/>
          </p:spPr>
          <p:txBody>
            <a:bodyPr vert="horz" rtlCol="0">
              <a:spAutoFit/>
            </a:bodyPr>
            <a:lstStyle/>
            <a:p>
              <a:r>
                <a:rPr lang="en-US" sz="1200" smtClean="0">
                  <a:solidFill>
                    <a:srgbClr val="FF6820"/>
                  </a:solidFill>
                </a:rPr>
                <a:t>PPC - USA</a:t>
              </a:r>
              <a:endParaRPr lang="en-US" sz="1200">
                <a:solidFill>
                  <a:srgbClr val="FF6820"/>
                </a:solidFill>
              </a:endParaRPr>
            </a:p>
          </p:txBody>
        </p:sp>
        <p:sp>
          <p:nvSpPr>
            <p:cNvPr id="9" name="TextBox 8"/>
            <p:cNvSpPr txBox="1"/>
            <p:nvPr/>
          </p:nvSpPr>
          <p:spPr>
            <a:xfrm>
              <a:off x="4318000" y="2679700"/>
              <a:ext cx="1371600" cy="342953"/>
            </a:xfrm>
            <a:prstGeom prst="rect">
              <a:avLst/>
            </a:prstGeom>
            <a:noFill/>
          </p:spPr>
          <p:txBody>
            <a:bodyPr vert="horz" rtlCol="0">
              <a:spAutoFit/>
            </a:bodyPr>
            <a:lstStyle/>
            <a:p>
              <a:r>
                <a:rPr lang="en-US" sz="1200" smtClean="0">
                  <a:solidFill>
                    <a:srgbClr val="FF6820"/>
                  </a:solidFill>
                </a:rPr>
                <a:t>PPC - Korea</a:t>
              </a:r>
              <a:endParaRPr lang="en-US" sz="1200">
                <a:solidFill>
                  <a:srgbClr val="FF6820"/>
                </a:solidFill>
              </a:endParaRPr>
            </a:p>
          </p:txBody>
        </p:sp>
      </p:grpSp>
      <p:sp>
        <p:nvSpPr>
          <p:cNvPr id="26" name="TextBox 25"/>
          <p:cNvSpPr txBox="1"/>
          <p:nvPr/>
        </p:nvSpPr>
        <p:spPr>
          <a:xfrm>
            <a:off x="0" y="5113498"/>
            <a:ext cx="9144000" cy="400110"/>
          </a:xfrm>
          <a:prstGeom prst="rect">
            <a:avLst/>
          </a:prstGeom>
          <a:noFill/>
        </p:spPr>
        <p:txBody>
          <a:bodyPr wrap="square" rtlCol="0">
            <a:spAutoFit/>
          </a:bodyPr>
          <a:lstStyle/>
          <a:p>
            <a:pPr algn="ctr"/>
            <a:r>
              <a:rPr lang="en-US" sz="2000" i="1" dirty="0" smtClean="0">
                <a:solidFill>
                  <a:srgbClr val="FF0000"/>
                </a:solidFill>
              </a:rPr>
              <a:t>The US has a comparative advantage in apples, South Korea in cell phones</a:t>
            </a:r>
            <a:endParaRPr lang="en-US" sz="2000" i="1" dirty="0">
              <a:solidFill>
                <a:srgbClr val="FF0000"/>
              </a:solidFill>
            </a:endParaRPr>
          </a:p>
        </p:txBody>
      </p:sp>
    </p:spTree>
    <p:extLst>
      <p:ext uri="{BB962C8B-B14F-4D97-AF65-F5344CB8AC3E}">
        <p14:creationId xmlns:p14="http://schemas.microsoft.com/office/powerpoint/2010/main" val="15615166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3802375" y="1935328"/>
            <a:ext cx="5417826" cy="2601549"/>
            <a:chOff x="2828613" y="3194890"/>
            <a:chExt cx="6594787" cy="3673214"/>
          </a:xfrm>
        </p:grpSpPr>
        <p:grpSp>
          <p:nvGrpSpPr>
            <p:cNvPr id="4" name="Group 24"/>
            <p:cNvGrpSpPr/>
            <p:nvPr/>
          </p:nvGrpSpPr>
          <p:grpSpPr>
            <a:xfrm>
              <a:off x="2828613" y="3211448"/>
              <a:ext cx="6594787" cy="3656656"/>
              <a:chOff x="2828613" y="3211448"/>
              <a:chExt cx="6594787" cy="3656656"/>
            </a:xfrm>
          </p:grpSpPr>
          <p:grpSp>
            <p:nvGrpSpPr>
              <p:cNvPr id="8" name="Group 17"/>
              <p:cNvGrpSpPr/>
              <p:nvPr/>
            </p:nvGrpSpPr>
            <p:grpSpPr>
              <a:xfrm>
                <a:off x="2828613" y="3211448"/>
                <a:ext cx="6594787" cy="3656656"/>
                <a:chOff x="2828613" y="3211448"/>
                <a:chExt cx="6594787" cy="3656656"/>
              </a:xfrm>
            </p:grpSpPr>
            <p:grpSp>
              <p:nvGrpSpPr>
                <p:cNvPr id="15" name="Group 5"/>
                <p:cNvGrpSpPr/>
                <p:nvPr/>
              </p:nvGrpSpPr>
              <p:grpSpPr>
                <a:xfrm>
                  <a:off x="2828613" y="3211448"/>
                  <a:ext cx="3957885" cy="3656656"/>
                  <a:chOff x="2828613" y="3211448"/>
                  <a:chExt cx="3957885" cy="3656656"/>
                </a:xfrm>
              </p:grpSpPr>
              <p:cxnSp>
                <p:nvCxnSpPr>
                  <p:cNvPr id="27" name="Straight Connector 1"/>
                  <p:cNvCxnSpPr/>
                  <p:nvPr/>
                </p:nvCxnSpPr>
                <p:spPr>
                  <a:xfrm>
                    <a:off x="3526409" y="3211448"/>
                    <a:ext cx="0" cy="300342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
                  <p:cNvCxnSpPr/>
                  <p:nvPr/>
                </p:nvCxnSpPr>
                <p:spPr>
                  <a:xfrm>
                    <a:off x="3513328" y="6228079"/>
                    <a:ext cx="327317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9" name="TextBox 3"/>
                  <p:cNvSpPr txBox="1"/>
                  <p:nvPr/>
                </p:nvSpPr>
                <p:spPr>
                  <a:xfrm rot="16200000">
                    <a:off x="2489199" y="4287914"/>
                    <a:ext cx="1016001" cy="337174"/>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30" name="TextBox 4"/>
                  <p:cNvSpPr txBox="1"/>
                  <p:nvPr/>
                </p:nvSpPr>
                <p:spPr>
                  <a:xfrm>
                    <a:off x="4508499" y="6477000"/>
                    <a:ext cx="1524000" cy="391104"/>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grpSp>
              <p:nvGrpSpPr>
                <p:cNvPr id="16" name="Group 10"/>
                <p:cNvGrpSpPr/>
                <p:nvPr/>
              </p:nvGrpSpPr>
              <p:grpSpPr>
                <a:xfrm>
                  <a:off x="6219513" y="3211448"/>
                  <a:ext cx="3203887" cy="3656656"/>
                  <a:chOff x="6219513" y="3211448"/>
                  <a:chExt cx="3203887" cy="3656656"/>
                </a:xfrm>
              </p:grpSpPr>
              <p:cxnSp>
                <p:nvCxnSpPr>
                  <p:cNvPr id="23" name="Straight Connector 22"/>
                  <p:cNvCxnSpPr/>
                  <p:nvPr/>
                </p:nvCxnSpPr>
                <p:spPr>
                  <a:xfrm>
                    <a:off x="6904735" y="3211448"/>
                    <a:ext cx="0" cy="300342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891655" y="6214871"/>
                    <a:ext cx="2442844" cy="1320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5880099" y="4287914"/>
                    <a:ext cx="1016001" cy="337174"/>
                  </a:xfrm>
                  <a:prstGeom prst="rect">
                    <a:avLst/>
                  </a:prstGeom>
                  <a:noFill/>
                </p:spPr>
                <p:txBody>
                  <a:bodyPr vert="horz" rtlCol="0">
                    <a:spAutoFit/>
                  </a:bodyPr>
                  <a:lstStyle/>
                  <a:p>
                    <a:r>
                      <a:rPr lang="en-US" sz="1200" smtClean="0">
                        <a:solidFill>
                          <a:srgbClr val="000000"/>
                        </a:solidFill>
                      </a:rPr>
                      <a:t>apples</a:t>
                    </a:r>
                    <a:endParaRPr lang="en-US" sz="1200">
                      <a:solidFill>
                        <a:srgbClr val="000000"/>
                      </a:solidFill>
                    </a:endParaRPr>
                  </a:p>
                </p:txBody>
              </p:sp>
              <p:sp>
                <p:nvSpPr>
                  <p:cNvPr id="26" name="TextBox 25"/>
                  <p:cNvSpPr txBox="1"/>
                  <p:nvPr/>
                </p:nvSpPr>
                <p:spPr>
                  <a:xfrm>
                    <a:off x="7899400" y="6477000"/>
                    <a:ext cx="1524000" cy="391104"/>
                  </a:xfrm>
                  <a:prstGeom prst="rect">
                    <a:avLst/>
                  </a:prstGeom>
                  <a:noFill/>
                </p:spPr>
                <p:txBody>
                  <a:bodyPr vert="horz" rtlCol="0">
                    <a:spAutoFit/>
                  </a:bodyPr>
                  <a:lstStyle/>
                  <a:p>
                    <a:r>
                      <a:rPr lang="en-US" sz="1200" smtClean="0">
                        <a:solidFill>
                          <a:srgbClr val="000000"/>
                        </a:solidFill>
                      </a:rPr>
                      <a:t>cell phones</a:t>
                    </a:r>
                    <a:endParaRPr lang="en-US" sz="1200">
                      <a:solidFill>
                        <a:srgbClr val="000000"/>
                      </a:solidFill>
                    </a:endParaRPr>
                  </a:p>
                </p:txBody>
              </p:sp>
            </p:grpSp>
            <p:cxnSp>
              <p:nvCxnSpPr>
                <p:cNvPr id="17" name="Straight Connector 16"/>
                <p:cNvCxnSpPr/>
                <p:nvPr/>
              </p:nvCxnSpPr>
              <p:spPr>
                <a:xfrm>
                  <a:off x="3539616" y="3435350"/>
                  <a:ext cx="2155825" cy="2792729"/>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2"/>
                <p:cNvSpPr txBox="1"/>
                <p:nvPr/>
              </p:nvSpPr>
              <p:spPr>
                <a:xfrm>
                  <a:off x="3098800" y="3327402"/>
                  <a:ext cx="584200" cy="391104"/>
                </a:xfrm>
                <a:prstGeom prst="rect">
                  <a:avLst/>
                </a:prstGeom>
                <a:noFill/>
              </p:spPr>
              <p:txBody>
                <a:bodyPr vert="horz" rtlCol="0">
                  <a:spAutoFit/>
                </a:bodyPr>
                <a:lstStyle/>
                <a:p>
                  <a:r>
                    <a:rPr lang="en-US" sz="1200" smtClean="0">
                      <a:solidFill>
                        <a:srgbClr val="000000"/>
                      </a:solidFill>
                    </a:rPr>
                    <a:t>39</a:t>
                  </a:r>
                  <a:endParaRPr lang="en-US" sz="1200">
                    <a:solidFill>
                      <a:srgbClr val="000000"/>
                    </a:solidFill>
                  </a:endParaRPr>
                </a:p>
              </p:txBody>
            </p:sp>
            <p:sp>
              <p:nvSpPr>
                <p:cNvPr id="19" name="TextBox 13"/>
                <p:cNvSpPr txBox="1"/>
                <p:nvPr/>
              </p:nvSpPr>
              <p:spPr>
                <a:xfrm>
                  <a:off x="5524500" y="6273801"/>
                  <a:ext cx="584200" cy="391104"/>
                </a:xfrm>
                <a:prstGeom prst="rect">
                  <a:avLst/>
                </a:prstGeom>
                <a:noFill/>
              </p:spPr>
              <p:txBody>
                <a:bodyPr vert="horz" rtlCol="0">
                  <a:spAutoFit/>
                </a:bodyPr>
                <a:lstStyle/>
                <a:p>
                  <a:r>
                    <a:rPr lang="en-US" sz="1200" smtClean="0">
                      <a:solidFill>
                        <a:srgbClr val="000000"/>
                      </a:solidFill>
                    </a:rPr>
                    <a:t>13</a:t>
                  </a:r>
                  <a:endParaRPr lang="en-US" sz="1200">
                    <a:solidFill>
                      <a:srgbClr val="000000"/>
                    </a:solidFill>
                  </a:endParaRPr>
                </a:p>
              </p:txBody>
            </p:sp>
            <p:sp>
              <p:nvSpPr>
                <p:cNvPr id="20" name="TextBox 19"/>
                <p:cNvSpPr txBox="1"/>
                <p:nvPr/>
              </p:nvSpPr>
              <p:spPr>
                <a:xfrm>
                  <a:off x="6489700" y="4051301"/>
                  <a:ext cx="584200" cy="391104"/>
                </a:xfrm>
                <a:prstGeom prst="rect">
                  <a:avLst/>
                </a:prstGeom>
                <a:noFill/>
              </p:spPr>
              <p:txBody>
                <a:bodyPr vert="horz" rtlCol="0">
                  <a:spAutoFit/>
                </a:bodyPr>
                <a:lstStyle/>
                <a:p>
                  <a:r>
                    <a:rPr lang="en-US" sz="1200" smtClean="0">
                      <a:solidFill>
                        <a:srgbClr val="000000"/>
                      </a:solidFill>
                    </a:rPr>
                    <a:t>24</a:t>
                  </a:r>
                  <a:endParaRPr lang="en-US" sz="1200">
                    <a:solidFill>
                      <a:srgbClr val="000000"/>
                    </a:solidFill>
                  </a:endParaRPr>
                </a:p>
              </p:txBody>
            </p:sp>
            <p:sp>
              <p:nvSpPr>
                <p:cNvPr id="21" name="TextBox 20"/>
                <p:cNvSpPr txBox="1"/>
                <p:nvPr/>
              </p:nvSpPr>
              <p:spPr>
                <a:xfrm>
                  <a:off x="8750300" y="6273801"/>
                  <a:ext cx="584200" cy="391104"/>
                </a:xfrm>
                <a:prstGeom prst="rect">
                  <a:avLst/>
                </a:prstGeom>
                <a:noFill/>
              </p:spPr>
              <p:txBody>
                <a:bodyPr vert="horz" rtlCol="0">
                  <a:spAutoFit/>
                </a:bodyPr>
                <a:lstStyle/>
                <a:p>
                  <a:r>
                    <a:rPr lang="en-US" sz="1200" smtClean="0">
                      <a:solidFill>
                        <a:srgbClr val="000000"/>
                      </a:solidFill>
                    </a:rPr>
                    <a:t>12</a:t>
                  </a:r>
                  <a:endParaRPr lang="en-US" sz="1200">
                    <a:solidFill>
                      <a:srgbClr val="000000"/>
                    </a:solidFill>
                  </a:endParaRPr>
                </a:p>
              </p:txBody>
            </p:sp>
            <p:cxnSp>
              <p:nvCxnSpPr>
                <p:cNvPr id="22" name="Straight Connector 21"/>
                <p:cNvCxnSpPr/>
                <p:nvPr/>
              </p:nvCxnSpPr>
              <p:spPr>
                <a:xfrm>
                  <a:off x="6904735" y="4146803"/>
                  <a:ext cx="1984883" cy="2081276"/>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9" name="Straight Connector 8"/>
              <p:cNvCxnSpPr/>
              <p:nvPr/>
            </p:nvCxnSpPr>
            <p:spPr>
              <a:xfrm>
                <a:off x="3534409" y="3432302"/>
                <a:ext cx="3163189" cy="2792983"/>
              </a:xfrm>
              <a:prstGeom prst="line">
                <a:avLst/>
              </a:prstGeom>
              <a:ln w="38100" cap="flat" cmpd="sng" algn="ctr">
                <a:solidFill>
                  <a:srgbClr val="FF0000"/>
                </a:solidFill>
                <a:prstDash val="dash"/>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6909307" y="3354959"/>
                <a:ext cx="1971422" cy="2870326"/>
              </a:xfrm>
              <a:prstGeom prst="line">
                <a:avLst/>
              </a:prstGeom>
              <a:ln w="38100" cap="flat" cmpd="sng" algn="ctr">
                <a:solidFill>
                  <a:srgbClr val="FF0000"/>
                </a:solidFill>
                <a:prstDash val="dash"/>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502400" y="3276599"/>
                <a:ext cx="533400" cy="391104"/>
              </a:xfrm>
              <a:prstGeom prst="rect">
                <a:avLst/>
              </a:prstGeom>
              <a:noFill/>
            </p:spPr>
            <p:txBody>
              <a:bodyPr vert="horz" rtlCol="0">
                <a:spAutoFit/>
              </a:bodyPr>
              <a:lstStyle/>
              <a:p>
                <a:r>
                  <a:rPr lang="en-US" sz="1200" smtClean="0">
                    <a:solidFill>
                      <a:srgbClr val="000000"/>
                    </a:solidFill>
                  </a:rPr>
                  <a:t>36</a:t>
                </a:r>
                <a:endParaRPr lang="en-US" sz="1200">
                  <a:solidFill>
                    <a:srgbClr val="000000"/>
                  </a:solidFill>
                </a:endParaRPr>
              </a:p>
            </p:txBody>
          </p:sp>
          <p:sp>
            <p:nvSpPr>
              <p:cNvPr id="12" name="TextBox 11"/>
              <p:cNvSpPr txBox="1"/>
              <p:nvPr/>
            </p:nvSpPr>
            <p:spPr>
              <a:xfrm>
                <a:off x="6438900" y="6311900"/>
                <a:ext cx="685800" cy="391104"/>
              </a:xfrm>
              <a:prstGeom prst="rect">
                <a:avLst/>
              </a:prstGeom>
              <a:noFill/>
            </p:spPr>
            <p:txBody>
              <a:bodyPr vert="horz" rtlCol="0">
                <a:spAutoFit/>
              </a:bodyPr>
              <a:lstStyle/>
              <a:p>
                <a:r>
                  <a:rPr lang="en-US" sz="1200" smtClean="0">
                    <a:solidFill>
                      <a:srgbClr val="000000"/>
                    </a:solidFill>
                  </a:rPr>
                  <a:t>19.5</a:t>
                </a:r>
                <a:endParaRPr lang="en-US" sz="1200">
                  <a:solidFill>
                    <a:srgbClr val="000000"/>
                  </a:solidFill>
                </a:endParaRPr>
              </a:p>
            </p:txBody>
          </p:sp>
          <p:cxnSp>
            <p:nvCxnSpPr>
              <p:cNvPr id="13" name="Straight Connector 12"/>
              <p:cNvCxnSpPr/>
              <p:nvPr/>
            </p:nvCxnSpPr>
            <p:spPr>
              <a:xfrm flipV="1">
                <a:off x="5349875" y="5507735"/>
                <a:ext cx="345313" cy="143511"/>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143115" y="4138803"/>
                <a:ext cx="189356" cy="165481"/>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995270" y="3194890"/>
              <a:ext cx="2131657" cy="651840"/>
            </a:xfrm>
            <a:prstGeom prst="rect">
              <a:avLst/>
            </a:prstGeom>
            <a:noFill/>
          </p:spPr>
          <p:txBody>
            <a:bodyPr vert="horz" wrap="square" rtlCol="0">
              <a:spAutoFit/>
            </a:bodyPr>
            <a:lstStyle/>
            <a:p>
              <a:pPr algn="ctr"/>
              <a:r>
                <a:rPr lang="en-US" sz="1200" b="1" dirty="0" smtClean="0">
                  <a:solidFill>
                    <a:srgbClr val="800080"/>
                  </a:solidFill>
                </a:rPr>
                <a:t>Trading possibilities line USA</a:t>
              </a:r>
              <a:endParaRPr lang="en-US" sz="1200" b="1" dirty="0">
                <a:solidFill>
                  <a:srgbClr val="800080"/>
                </a:solidFill>
              </a:endParaRPr>
            </a:p>
          </p:txBody>
        </p:sp>
        <p:sp>
          <p:nvSpPr>
            <p:cNvPr id="7" name="TextBox 6"/>
            <p:cNvSpPr txBox="1"/>
            <p:nvPr/>
          </p:nvSpPr>
          <p:spPr>
            <a:xfrm>
              <a:off x="7147217" y="3213100"/>
              <a:ext cx="2142010" cy="651840"/>
            </a:xfrm>
            <a:prstGeom prst="rect">
              <a:avLst/>
            </a:prstGeom>
            <a:noFill/>
          </p:spPr>
          <p:txBody>
            <a:bodyPr vert="horz" wrap="square" rtlCol="0">
              <a:spAutoFit/>
            </a:bodyPr>
            <a:lstStyle/>
            <a:p>
              <a:pPr algn="ctr"/>
              <a:r>
                <a:rPr lang="en-US" sz="1200" b="1" dirty="0" smtClean="0">
                  <a:solidFill>
                    <a:srgbClr val="FF6820"/>
                  </a:solidFill>
                </a:rPr>
                <a:t>Trading possibilities line Korea</a:t>
              </a:r>
              <a:endParaRPr lang="en-US" sz="1200" b="1" dirty="0">
                <a:solidFill>
                  <a:srgbClr val="FF6820"/>
                </a:solidFill>
              </a:endParaRPr>
            </a:p>
          </p:txBody>
        </p:sp>
      </p:grpSp>
      <p:sp>
        <p:nvSpPr>
          <p:cNvPr id="31" name="TextBox 30"/>
          <p:cNvSpPr txBox="1"/>
          <p:nvPr/>
        </p:nvSpPr>
        <p:spPr>
          <a:xfrm>
            <a:off x="0" y="650677"/>
            <a:ext cx="8610600" cy="1200329"/>
          </a:xfrm>
          <a:prstGeom prst="rect">
            <a:avLst/>
          </a:prstGeom>
          <a:noFill/>
        </p:spPr>
        <p:txBody>
          <a:bodyPr vert="horz" wrap="square" rtlCol="0">
            <a:spAutoFit/>
          </a:bodyPr>
          <a:lstStyle/>
          <a:p>
            <a:r>
              <a:rPr lang="en-US" sz="2400" dirty="0" smtClean="0">
                <a:solidFill>
                  <a:srgbClr val="FF0000"/>
                </a:solidFill>
              </a:rPr>
              <a:t>Specialization </a:t>
            </a:r>
            <a:r>
              <a:rPr lang="en-US" sz="2400" dirty="0">
                <a:solidFill>
                  <a:srgbClr val="FF0000"/>
                </a:solidFill>
              </a:rPr>
              <a:t>based on Comparative Advantage</a:t>
            </a:r>
          </a:p>
          <a:p>
            <a:r>
              <a:rPr lang="en-US" sz="1600" dirty="0" smtClean="0">
                <a:cs typeface="Calibri" pitchFamily="34" charset="0"/>
              </a:rPr>
              <a:t>Because the US has a lower opportunity cost for apples than S. Korea, and S. Korea has a lower opportunity cost for cell phones than the US, these two countries can benefit from specializing and trading with one another.</a:t>
            </a:r>
            <a:endParaRPr lang="en-US" sz="1600" b="1" dirty="0">
              <a:solidFill>
                <a:srgbClr val="0000CC"/>
              </a:solidFill>
            </a:endParaRPr>
          </a:p>
        </p:txBody>
      </p:sp>
      <p:sp>
        <p:nvSpPr>
          <p:cNvPr id="32" name="Rectangle 31"/>
          <p:cNvSpPr/>
          <p:nvPr/>
        </p:nvSpPr>
        <p:spPr>
          <a:xfrm>
            <a:off x="0" y="1793677"/>
            <a:ext cx="4123280" cy="3539430"/>
          </a:xfrm>
          <a:prstGeom prst="rect">
            <a:avLst/>
          </a:prstGeom>
        </p:spPr>
        <p:txBody>
          <a:bodyPr wrap="square">
            <a:spAutoFit/>
          </a:bodyPr>
          <a:lstStyle/>
          <a:p>
            <a:pPr marL="285750" indent="-285750">
              <a:buFont typeface="Arial" pitchFamily="34" charset="0"/>
              <a:buChar char="•"/>
            </a:pPr>
            <a:r>
              <a:rPr lang="en-US" sz="1600" b="1" dirty="0">
                <a:solidFill>
                  <a:srgbClr val="0000CC"/>
                </a:solidFill>
              </a:rPr>
              <a:t>United States:</a:t>
            </a:r>
            <a:r>
              <a:rPr lang="en-US" sz="1600" dirty="0">
                <a:solidFill>
                  <a:srgbClr val="0000CC"/>
                </a:solidFill>
              </a:rPr>
              <a:t> </a:t>
            </a:r>
            <a:r>
              <a:rPr lang="en-US" sz="1600" dirty="0">
                <a:solidFill>
                  <a:srgbClr val="000000"/>
                </a:solidFill>
                <a:cs typeface="Calibri" pitchFamily="34" charset="0"/>
              </a:rPr>
              <a:t>Specialize in apples -&gt; trade apples for cell phones with Korea. Korea should be willing to trade 1 apple for anything up to, but not beyond, 1/2 cell phone. Before trade, 1 apple could only be get America 1/3 cell phone. </a:t>
            </a:r>
          </a:p>
          <a:p>
            <a:pPr marL="285750" indent="-285750">
              <a:buFont typeface="Arial" pitchFamily="34" charset="0"/>
              <a:buChar char="•"/>
            </a:pPr>
            <a:r>
              <a:rPr lang="en-US" sz="1600" b="1" dirty="0">
                <a:solidFill>
                  <a:srgbClr val="0000CC"/>
                </a:solidFill>
                <a:cs typeface="Calibri" pitchFamily="34" charset="0"/>
              </a:rPr>
              <a:t>The US has </a:t>
            </a:r>
            <a:r>
              <a:rPr lang="en-US" sz="1600" b="1" i="1" u="sng" dirty="0">
                <a:solidFill>
                  <a:srgbClr val="0000CC"/>
                </a:solidFill>
                <a:cs typeface="Calibri" pitchFamily="34" charset="0"/>
              </a:rPr>
              <a:t>gained from trade</a:t>
            </a:r>
            <a:r>
              <a:rPr lang="en-US" sz="1600" b="1" dirty="0">
                <a:solidFill>
                  <a:srgbClr val="0000CC"/>
                </a:solidFill>
                <a:cs typeface="Calibri" pitchFamily="34" charset="0"/>
              </a:rPr>
              <a:t>.</a:t>
            </a:r>
          </a:p>
          <a:p>
            <a:pPr marL="285750" indent="-285750">
              <a:buFont typeface="Arial" pitchFamily="34" charset="0"/>
              <a:buChar char="•"/>
            </a:pPr>
            <a:r>
              <a:rPr lang="en-US" sz="1600" b="1" dirty="0">
                <a:solidFill>
                  <a:srgbClr val="0000CC"/>
                </a:solidFill>
                <a:cs typeface="Calibri" pitchFamily="34" charset="0"/>
              </a:rPr>
              <a:t>South </a:t>
            </a:r>
            <a:r>
              <a:rPr lang="en-US" sz="1600" b="1" dirty="0">
                <a:solidFill>
                  <a:srgbClr val="0000CC"/>
                </a:solidFill>
              </a:rPr>
              <a:t>Korea</a:t>
            </a:r>
            <a:r>
              <a:rPr lang="en-US" sz="1600" b="1" dirty="0">
                <a:solidFill>
                  <a:srgbClr val="000000"/>
                </a:solidFill>
              </a:rPr>
              <a:t>: </a:t>
            </a:r>
            <a:r>
              <a:rPr lang="en-US" sz="1600" dirty="0">
                <a:solidFill>
                  <a:srgbClr val="000000"/>
                </a:solidFill>
                <a:cs typeface="Calibri" pitchFamily="34" charset="0"/>
              </a:rPr>
              <a:t>Specialize in cell phones -&gt; trade cell phones for apples with the US. The US should be willing to exchange up to three apples for one cell phone. Before trade, Korea could only get two apples for each cell phone it gave up. </a:t>
            </a:r>
          </a:p>
          <a:p>
            <a:pPr marL="285750" indent="-285750">
              <a:buFont typeface="Arial" pitchFamily="34" charset="0"/>
              <a:buChar char="•"/>
            </a:pPr>
            <a:r>
              <a:rPr lang="en-US" sz="1600" b="1" dirty="0">
                <a:solidFill>
                  <a:srgbClr val="0000CC"/>
                </a:solidFill>
                <a:cs typeface="Calibri" pitchFamily="34" charset="0"/>
              </a:rPr>
              <a:t>South Korea has </a:t>
            </a:r>
            <a:r>
              <a:rPr lang="en-US" sz="1600" b="1" i="1" u="sng" dirty="0">
                <a:solidFill>
                  <a:srgbClr val="0000CC"/>
                </a:solidFill>
                <a:cs typeface="Calibri" pitchFamily="34" charset="0"/>
              </a:rPr>
              <a:t>gained from trade</a:t>
            </a:r>
            <a:r>
              <a:rPr lang="en-US" sz="1600" b="1" dirty="0">
                <a:solidFill>
                  <a:srgbClr val="0000CC"/>
                </a:solidFill>
                <a:cs typeface="Calibri" pitchFamily="34" charset="0"/>
              </a:rPr>
              <a:t>. </a:t>
            </a:r>
          </a:p>
        </p:txBody>
      </p:sp>
      <p:sp>
        <p:nvSpPr>
          <p:cNvPr id="33" name="TextBox 32"/>
          <p:cNvSpPr txBox="1"/>
          <p:nvPr/>
        </p:nvSpPr>
        <p:spPr>
          <a:xfrm>
            <a:off x="3940875" y="4536879"/>
            <a:ext cx="5050727" cy="954107"/>
          </a:xfrm>
          <a:prstGeom prst="rect">
            <a:avLst/>
          </a:prstGeom>
          <a:noFill/>
        </p:spPr>
        <p:txBody>
          <a:bodyPr wrap="square" rtlCol="0">
            <a:spAutoFit/>
          </a:bodyPr>
          <a:lstStyle/>
          <a:p>
            <a:pPr algn="ctr"/>
            <a:r>
              <a:rPr lang="en-US" sz="1400" i="1" dirty="0" smtClean="0">
                <a:solidFill>
                  <a:srgbClr val="FF0000"/>
                </a:solidFill>
              </a:rPr>
              <a:t>The red dashed lines represent the maximum amount of output the two countries could hope to consume as a result of trade with one another. This is the trading possibilities line. Trade allows each nation to consumer beyond its own production possibilities.</a:t>
            </a:r>
            <a:endParaRPr lang="en-US" sz="1400" i="1" dirty="0">
              <a:solidFill>
                <a:srgbClr val="FF0000"/>
              </a:solidFill>
            </a:endParaRPr>
          </a:p>
        </p:txBody>
      </p:sp>
    </p:spTree>
    <p:extLst>
      <p:ext uri="{BB962C8B-B14F-4D97-AF65-F5344CB8AC3E}">
        <p14:creationId xmlns:p14="http://schemas.microsoft.com/office/powerpoint/2010/main" val="28244011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dissolve">
                                      <p:cBhvr>
                                        <p:cTn id="7" dur="500"/>
                                        <p:tgtEl>
                                          <p:spTgt spid="3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2">
                                            <p:txEl>
                                              <p:pRg st="1" end="1"/>
                                            </p:txEl>
                                          </p:spTgt>
                                        </p:tgtEl>
                                        <p:attrNameLst>
                                          <p:attrName>style.visibility</p:attrName>
                                        </p:attrNameLst>
                                      </p:cBhvr>
                                      <p:to>
                                        <p:strVal val="visible"/>
                                      </p:to>
                                    </p:set>
                                    <p:animEffect transition="in" filter="dissolve">
                                      <p:cBhvr>
                                        <p:cTn id="10" dur="500"/>
                                        <p:tgtEl>
                                          <p:spTgt spid="32">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2">
                                            <p:txEl>
                                              <p:pRg st="2" end="2"/>
                                            </p:txEl>
                                          </p:spTgt>
                                        </p:tgtEl>
                                        <p:attrNameLst>
                                          <p:attrName>style.visibility</p:attrName>
                                        </p:attrNameLst>
                                      </p:cBhvr>
                                      <p:to>
                                        <p:strVal val="visible"/>
                                      </p:to>
                                    </p:set>
                                    <p:animEffect transition="in" filter="dissolve">
                                      <p:cBhvr>
                                        <p:cTn id="13" dur="500"/>
                                        <p:tgtEl>
                                          <p:spTgt spid="32">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2">
                                            <p:txEl>
                                              <p:pRg st="3" end="3"/>
                                            </p:txEl>
                                          </p:spTgt>
                                        </p:tgtEl>
                                        <p:attrNameLst>
                                          <p:attrName>style.visibility</p:attrName>
                                        </p:attrNameLst>
                                      </p:cBhvr>
                                      <p:to>
                                        <p:strVal val="visible"/>
                                      </p:to>
                                    </p:set>
                                    <p:animEffect transition="in" filter="dissolve">
                                      <p:cBhvr>
                                        <p:cTn id="16" dur="500"/>
                                        <p:tgtEl>
                                          <p:spTgt spid="3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sp>
        <p:nvSpPr>
          <p:cNvPr id="3" name="TextBox 2"/>
          <p:cNvSpPr txBox="1"/>
          <p:nvPr/>
        </p:nvSpPr>
        <p:spPr>
          <a:xfrm>
            <a:off x="0" y="650677"/>
            <a:ext cx="9144000" cy="4770537"/>
          </a:xfrm>
          <a:prstGeom prst="rect">
            <a:avLst/>
          </a:prstGeom>
          <a:noFill/>
        </p:spPr>
        <p:txBody>
          <a:bodyPr vert="horz" wrap="square" rtlCol="0">
            <a:spAutoFit/>
          </a:bodyPr>
          <a:lstStyle/>
          <a:p>
            <a:r>
              <a:rPr lang="en-US" sz="2400" dirty="0">
                <a:solidFill>
                  <a:srgbClr val="FF0000"/>
                </a:solidFill>
              </a:rPr>
              <a:t>Specialization based on Comparative Advantage</a:t>
            </a:r>
          </a:p>
          <a:p>
            <a:r>
              <a:rPr lang="en-US" sz="1600" dirty="0" smtClean="0">
                <a:cs typeface="Calibri" pitchFamily="34" charset="0"/>
              </a:rPr>
              <a:t>Specialization is defined as </a:t>
            </a:r>
            <a:r>
              <a:rPr lang="en-US" sz="1600" i="1" dirty="0" smtClean="0">
                <a:cs typeface="Calibri" pitchFamily="34" charset="0"/>
              </a:rPr>
              <a:t>“the use of the resources of an individual, a firm, a region, </a:t>
            </a:r>
            <a:r>
              <a:rPr lang="en-US" sz="1600" b="1" i="1" dirty="0" smtClean="0">
                <a:cs typeface="Calibri" pitchFamily="34" charset="0"/>
              </a:rPr>
              <a:t>or a nation</a:t>
            </a:r>
            <a:r>
              <a:rPr lang="en-US" sz="1600" i="1" dirty="0" smtClean="0">
                <a:cs typeface="Calibri" pitchFamily="34" charset="0"/>
              </a:rPr>
              <a:t> to concentrate production on one or a small number of goods and services.“</a:t>
            </a:r>
          </a:p>
          <a:p>
            <a:pPr marL="225425" indent="-225425">
              <a:buFont typeface="Arial" pitchFamily="34" charset="0"/>
              <a:buChar char="•"/>
            </a:pPr>
            <a:r>
              <a:rPr lang="en-US" sz="1600" dirty="0">
                <a:solidFill>
                  <a:srgbClr val="0000CC"/>
                </a:solidFill>
                <a:cs typeface="Calibri" pitchFamily="34" charset="0"/>
              </a:rPr>
              <a:t>What a person, company or country should specialize in depends on the task for which it has the lowest opportunity costs</a:t>
            </a:r>
            <a:r>
              <a:rPr lang="en-US" sz="1600" dirty="0" smtClean="0">
                <a:solidFill>
                  <a:srgbClr val="0000CC"/>
                </a:solidFill>
                <a:cs typeface="Calibri" pitchFamily="34" charset="0"/>
              </a:rPr>
              <a:t>.</a:t>
            </a:r>
            <a:endParaRPr lang="en-US" sz="1600" dirty="0">
              <a:solidFill>
                <a:srgbClr val="0000CC"/>
              </a:solidFill>
              <a:cs typeface="Calibri" pitchFamily="34" charset="0"/>
            </a:endParaRPr>
          </a:p>
          <a:p>
            <a:pPr marL="225425" indent="-225425">
              <a:buFont typeface="Arial" pitchFamily="34" charset="0"/>
              <a:buChar char="•"/>
            </a:pPr>
            <a:r>
              <a:rPr lang="en-US" sz="1600" dirty="0">
                <a:solidFill>
                  <a:srgbClr val="0000CC"/>
                </a:solidFill>
                <a:cs typeface="Calibri" pitchFamily="34" charset="0"/>
              </a:rPr>
              <a:t>Countries should specialize based on the products for which they have a comparative </a:t>
            </a:r>
            <a:r>
              <a:rPr lang="en-US" sz="1600" dirty="0" smtClean="0">
                <a:solidFill>
                  <a:srgbClr val="0000CC"/>
                </a:solidFill>
                <a:cs typeface="Calibri" pitchFamily="34" charset="0"/>
              </a:rPr>
              <a:t>advantage</a:t>
            </a:r>
          </a:p>
          <a:p>
            <a:endParaRPr lang="en-US" sz="1600" dirty="0"/>
          </a:p>
          <a:p>
            <a:r>
              <a:rPr lang="en-US" sz="1600" dirty="0">
                <a:solidFill>
                  <a:srgbClr val="FF0000"/>
                </a:solidFill>
                <a:cs typeface="Calibri" pitchFamily="34" charset="0"/>
              </a:rPr>
              <a:t>Terms of trade: </a:t>
            </a:r>
            <a:r>
              <a:rPr lang="en-US" sz="1600" dirty="0">
                <a:cs typeface="Calibri" pitchFamily="34" charset="0"/>
              </a:rPr>
              <a:t>Terms that are mutually beneficial to the two countries in trade. Where the trade leaves both countries better off than they were originally.</a:t>
            </a:r>
          </a:p>
          <a:p>
            <a:endParaRPr lang="en-US" sz="1600" dirty="0">
              <a:solidFill>
                <a:srgbClr val="FF0000"/>
              </a:solidFill>
              <a:cs typeface="Calibri" pitchFamily="34" charset="0"/>
            </a:endParaRPr>
          </a:p>
          <a:p>
            <a:r>
              <a:rPr lang="en-US" sz="1600" dirty="0">
                <a:solidFill>
                  <a:srgbClr val="FF0000"/>
                </a:solidFill>
                <a:cs typeface="Calibri" pitchFamily="34" charset="0"/>
              </a:rPr>
              <a:t>Gains from Specialization and Trade: </a:t>
            </a:r>
            <a:r>
              <a:rPr lang="en-US" sz="1600" dirty="0">
                <a:cs typeface="Calibri" pitchFamily="34" charset="0"/>
              </a:rPr>
              <a:t>Specialization based on comparative advantage improves global resource allocation. Each country would result in a larger global output with the same total inputs or world resources and technology</a:t>
            </a:r>
            <a:r>
              <a:rPr lang="en-US" sz="1600" dirty="0" smtClean="0">
                <a:cs typeface="Calibri" pitchFamily="34" charset="0"/>
              </a:rPr>
              <a:t>.</a:t>
            </a:r>
          </a:p>
          <a:p>
            <a:endParaRPr lang="en-US" sz="1600" dirty="0">
              <a:cs typeface="Calibri" pitchFamily="34" charset="0"/>
            </a:endParaRPr>
          </a:p>
          <a:p>
            <a:pPr algn="ctr"/>
            <a:r>
              <a:rPr lang="en-US" sz="2400" i="1" dirty="0" smtClean="0">
                <a:solidFill>
                  <a:srgbClr val="FF0000"/>
                </a:solidFill>
              </a:rPr>
              <a:t>Specialization </a:t>
            </a:r>
            <a:r>
              <a:rPr lang="en-US" sz="2400" i="1" dirty="0">
                <a:solidFill>
                  <a:srgbClr val="FF0000"/>
                </a:solidFill>
              </a:rPr>
              <a:t>and trade based on comparative advantage increases the productivity of a nation's resources and allows for greater total output than would otherwise be possible</a:t>
            </a:r>
            <a:r>
              <a:rPr lang="en-US" sz="2400" i="1" dirty="0" smtClean="0">
                <a:solidFill>
                  <a:srgbClr val="FF0000"/>
                </a:solidFill>
              </a:rPr>
              <a:t>.</a:t>
            </a:r>
            <a:endParaRPr lang="en-US" sz="2400" i="1" dirty="0" smtClean="0">
              <a:cs typeface="Calibri" pitchFamily="34" charset="0"/>
            </a:endParaRPr>
          </a:p>
        </p:txBody>
      </p:sp>
    </p:spTree>
    <p:extLst>
      <p:ext uri="{BB962C8B-B14F-4D97-AF65-F5344CB8AC3E}">
        <p14:creationId xmlns:p14="http://schemas.microsoft.com/office/powerpoint/2010/main" val="1168444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
                                            <p:txEl>
                                              <p:pRg st="5" end="5"/>
                                            </p:txEl>
                                          </p:spTgt>
                                        </p:tgtEl>
                                        <p:attrNameLst>
                                          <p:attrName>style.color</p:attrName>
                                        </p:attrNameLst>
                                      </p:cBhvr>
                                      <p:to>
                                        <a:schemeClr val="accent2"/>
                                      </p:to>
                                    </p:animClr>
                                    <p:animClr clrSpc="rgb" dir="cw">
                                      <p:cBhvr>
                                        <p:cTn id="7" dur="500" fill="hold"/>
                                        <p:tgtEl>
                                          <p:spTgt spid="3">
                                            <p:txEl>
                                              <p:pRg st="5" end="5"/>
                                            </p:txEl>
                                          </p:spTgt>
                                        </p:tgtEl>
                                        <p:attrNameLst>
                                          <p:attrName>fillcolor</p:attrName>
                                        </p:attrNameLst>
                                      </p:cBhvr>
                                      <p:to>
                                        <a:schemeClr val="accent2"/>
                                      </p:to>
                                    </p:animClr>
                                    <p:set>
                                      <p:cBhvr>
                                        <p:cTn id="8" dur="500" fill="hold"/>
                                        <p:tgtEl>
                                          <p:spTgt spid="3">
                                            <p:txEl>
                                              <p:pRg st="5" end="5"/>
                                            </p:txEl>
                                          </p:spTgt>
                                        </p:tgtEl>
                                        <p:attrNameLst>
                                          <p:attrName>fill.type</p:attrName>
                                        </p:attrNameLst>
                                      </p:cBhvr>
                                      <p:to>
                                        <p:strVal val="solid"/>
                                      </p:to>
                                    </p:set>
                                    <p:set>
                                      <p:cBhvr>
                                        <p:cTn id="9" dur="500" fill="hold"/>
                                        <p:tgtEl>
                                          <p:spTgt spid="3">
                                            <p:txEl>
                                              <p:pRg st="5" end="5"/>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checkerboard(across)">
                                      <p:cBhvr>
                                        <p:cTn id="1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152400" y="2499948"/>
            <a:ext cx="4356100" cy="1871134"/>
            <a:chOff x="419100" y="2866389"/>
            <a:chExt cx="4356100" cy="2245361"/>
          </a:xfrm>
        </p:grpSpPr>
        <p:cxnSp>
          <p:nvCxnSpPr>
            <p:cNvPr id="4" name="Straight Connector 3"/>
            <p:cNvCxnSpPr/>
            <p:nvPr/>
          </p:nvCxnSpPr>
          <p:spPr>
            <a:xfrm>
              <a:off x="3166872" y="2866389"/>
              <a:ext cx="0" cy="224536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46531" y="3293490"/>
              <a:ext cx="424535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9100" y="4216400"/>
              <a:ext cx="430022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86864" y="2880232"/>
              <a:ext cx="0" cy="214884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1800" y="3581399"/>
              <a:ext cx="1117600" cy="406265"/>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10" name="TextBox 9"/>
            <p:cNvSpPr txBox="1"/>
            <p:nvPr/>
          </p:nvSpPr>
          <p:spPr>
            <a:xfrm>
              <a:off x="584200" y="4533900"/>
              <a:ext cx="812800" cy="406265"/>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11" name="TextBox 10"/>
            <p:cNvSpPr txBox="1"/>
            <p:nvPr/>
          </p:nvSpPr>
          <p:spPr>
            <a:xfrm>
              <a:off x="1892300" y="2882900"/>
              <a:ext cx="1371600" cy="406265"/>
            </a:xfrm>
            <a:prstGeom prst="rect">
              <a:avLst/>
            </a:prstGeom>
            <a:noFill/>
          </p:spPr>
          <p:txBody>
            <a:bodyPr vert="horz" rtlCol="0">
              <a:spAutoFit/>
            </a:bodyPr>
            <a:lstStyle/>
            <a:p>
              <a:r>
                <a:rPr lang="en-US" sz="1600" dirty="0" smtClean="0">
                  <a:solidFill>
                    <a:srgbClr val="0000CC"/>
                  </a:solidFill>
                </a:rPr>
                <a:t>Soybeans</a:t>
              </a:r>
              <a:endParaRPr lang="en-US" sz="1600" dirty="0">
                <a:solidFill>
                  <a:srgbClr val="0000CC"/>
                </a:solidFill>
              </a:endParaRPr>
            </a:p>
          </p:txBody>
        </p:sp>
        <p:sp>
          <p:nvSpPr>
            <p:cNvPr id="12" name="TextBox 11"/>
            <p:cNvSpPr txBox="1"/>
            <p:nvPr/>
          </p:nvSpPr>
          <p:spPr>
            <a:xfrm>
              <a:off x="3403600" y="2882900"/>
              <a:ext cx="1371600" cy="406265"/>
            </a:xfrm>
            <a:prstGeom prst="rect">
              <a:avLst/>
            </a:prstGeom>
            <a:noFill/>
          </p:spPr>
          <p:txBody>
            <a:bodyPr vert="horz" rtlCol="0">
              <a:spAutoFit/>
            </a:bodyPr>
            <a:lstStyle/>
            <a:p>
              <a:r>
                <a:rPr lang="en-US" sz="1600" dirty="0" smtClean="0">
                  <a:solidFill>
                    <a:srgbClr val="0000CC"/>
                  </a:solidFill>
                </a:rPr>
                <a:t>Avocados</a:t>
              </a:r>
              <a:endParaRPr lang="en-US" sz="1600" dirty="0">
                <a:solidFill>
                  <a:srgbClr val="0000CC"/>
                </a:solidFill>
              </a:endParaRPr>
            </a:p>
          </p:txBody>
        </p:sp>
        <p:sp>
          <p:nvSpPr>
            <p:cNvPr id="13" name="TextBox 12"/>
            <p:cNvSpPr txBox="1"/>
            <p:nvPr/>
          </p:nvSpPr>
          <p:spPr>
            <a:xfrm>
              <a:off x="3746500" y="3632200"/>
              <a:ext cx="609600" cy="406265"/>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14" name="TextBox 13"/>
            <p:cNvSpPr txBox="1"/>
            <p:nvPr/>
          </p:nvSpPr>
          <p:spPr>
            <a:xfrm>
              <a:off x="2095500" y="3619499"/>
              <a:ext cx="609600" cy="406265"/>
            </a:xfrm>
            <a:prstGeom prst="rect">
              <a:avLst/>
            </a:prstGeom>
            <a:noFill/>
          </p:spPr>
          <p:txBody>
            <a:bodyPr vert="horz" rtlCol="0">
              <a:spAutoFit/>
            </a:bodyPr>
            <a:lstStyle/>
            <a:p>
              <a:r>
                <a:rPr lang="en-US" sz="1600" dirty="0" smtClean="0">
                  <a:solidFill>
                    <a:srgbClr val="000000"/>
                  </a:solidFill>
                </a:rPr>
                <a:t>15</a:t>
              </a:r>
              <a:endParaRPr lang="en-US" sz="1600" dirty="0">
                <a:solidFill>
                  <a:srgbClr val="000000"/>
                </a:solidFill>
              </a:endParaRPr>
            </a:p>
          </p:txBody>
        </p:sp>
        <p:sp>
          <p:nvSpPr>
            <p:cNvPr id="15" name="TextBox 14"/>
            <p:cNvSpPr txBox="1"/>
            <p:nvPr/>
          </p:nvSpPr>
          <p:spPr>
            <a:xfrm>
              <a:off x="2133600" y="4533900"/>
              <a:ext cx="609600" cy="406265"/>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16" name="TextBox 15"/>
            <p:cNvSpPr txBox="1"/>
            <p:nvPr/>
          </p:nvSpPr>
          <p:spPr>
            <a:xfrm>
              <a:off x="3759200" y="4584699"/>
              <a:ext cx="609600" cy="406265"/>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grpSp>
        <p:nvGrpSpPr>
          <p:cNvPr id="17" name="Group 16"/>
          <p:cNvGrpSpPr/>
          <p:nvPr/>
        </p:nvGrpSpPr>
        <p:grpSpPr>
          <a:xfrm>
            <a:off x="228600" y="1604653"/>
            <a:ext cx="4343400" cy="1013831"/>
            <a:chOff x="495300" y="1612900"/>
            <a:chExt cx="4343400" cy="1216596"/>
          </a:xfrm>
        </p:grpSpPr>
        <p:sp>
          <p:nvSpPr>
            <p:cNvPr id="18" name="TextBox 17"/>
            <p:cNvSpPr txBox="1"/>
            <p:nvPr/>
          </p:nvSpPr>
          <p:spPr>
            <a:xfrm>
              <a:off x="495300" y="1943100"/>
              <a:ext cx="4343400" cy="886396"/>
            </a:xfrm>
            <a:prstGeom prst="rect">
              <a:avLst/>
            </a:prstGeom>
            <a:noFill/>
          </p:spPr>
          <p:txBody>
            <a:bodyPr vert="horz" rtlCol="0">
              <a:spAutoFit/>
            </a:bodyPr>
            <a:lstStyle/>
            <a:p>
              <a:r>
                <a:rPr lang="en-US" sz="1400" b="1" dirty="0" smtClean="0"/>
                <a:t>Reading the table: </a:t>
              </a:r>
              <a:r>
                <a:rPr lang="en-US" sz="1400" dirty="0" smtClean="0">
                  <a:cs typeface="Calibri" pitchFamily="34" charset="0"/>
                </a:rPr>
                <a:t>Given a fixed amount of resources, Mexico and the USA can choose between the following alternatives. </a:t>
              </a:r>
              <a:endParaRPr lang="en-US" sz="1400" dirty="0">
                <a:cs typeface="Calibri" pitchFamily="34" charset="0"/>
              </a:endParaRPr>
            </a:p>
          </p:txBody>
        </p:sp>
        <p:sp>
          <p:nvSpPr>
            <p:cNvPr id="19" name="TextBox 18"/>
            <p:cNvSpPr txBox="1"/>
            <p:nvPr/>
          </p:nvSpPr>
          <p:spPr>
            <a:xfrm>
              <a:off x="1676400" y="1612900"/>
              <a:ext cx="2006600" cy="369332"/>
            </a:xfrm>
            <a:prstGeom prst="rect">
              <a:avLst/>
            </a:prstGeom>
            <a:noFill/>
          </p:spPr>
          <p:txBody>
            <a:bodyPr vert="horz" rtlCol="0">
              <a:spAutoFit/>
            </a:bodyPr>
            <a:lstStyle/>
            <a:p>
              <a:r>
                <a:rPr lang="en-US" sz="1400" b="1" u="sng" dirty="0" smtClean="0">
                  <a:solidFill>
                    <a:srgbClr val="FF0000"/>
                  </a:solidFill>
                </a:rPr>
                <a:t>Output Table</a:t>
              </a:r>
              <a:endParaRPr lang="en-US" sz="1400" b="1" u="sng" dirty="0">
                <a:solidFill>
                  <a:srgbClr val="FF0000"/>
                </a:solidFill>
              </a:endParaRPr>
            </a:p>
          </p:txBody>
        </p:sp>
      </p:grpSp>
      <p:grpSp>
        <p:nvGrpSpPr>
          <p:cNvPr id="20" name="Group 19"/>
          <p:cNvGrpSpPr/>
          <p:nvPr/>
        </p:nvGrpSpPr>
        <p:grpSpPr>
          <a:xfrm>
            <a:off x="5105400" y="1564384"/>
            <a:ext cx="3886200" cy="982081"/>
            <a:chOff x="5461000" y="1536700"/>
            <a:chExt cx="3886200" cy="1178496"/>
          </a:xfrm>
        </p:grpSpPr>
        <p:sp>
          <p:nvSpPr>
            <p:cNvPr id="21" name="TextBox 20"/>
            <p:cNvSpPr txBox="1"/>
            <p:nvPr/>
          </p:nvSpPr>
          <p:spPr>
            <a:xfrm>
              <a:off x="6578600" y="1536700"/>
              <a:ext cx="1854200" cy="369332"/>
            </a:xfrm>
            <a:prstGeom prst="rect">
              <a:avLst/>
            </a:prstGeom>
            <a:noFill/>
          </p:spPr>
          <p:txBody>
            <a:bodyPr vert="horz" rtlCol="0">
              <a:spAutoFit/>
            </a:bodyPr>
            <a:lstStyle/>
            <a:p>
              <a:r>
                <a:rPr lang="en-US" sz="1400" b="1" u="sng" dirty="0" smtClean="0">
                  <a:solidFill>
                    <a:srgbClr val="0000CC"/>
                  </a:solidFill>
                  <a:cs typeface="Calibri" pitchFamily="34" charset="0"/>
                </a:rPr>
                <a:t>Input Table</a:t>
              </a:r>
              <a:endParaRPr lang="en-US" sz="1400" b="1" u="sng" dirty="0">
                <a:solidFill>
                  <a:srgbClr val="0000CC"/>
                </a:solidFill>
                <a:cs typeface="Calibri" pitchFamily="34" charset="0"/>
              </a:endParaRPr>
            </a:p>
          </p:txBody>
        </p:sp>
        <p:sp>
          <p:nvSpPr>
            <p:cNvPr id="22" name="TextBox 21"/>
            <p:cNvSpPr txBox="1"/>
            <p:nvPr/>
          </p:nvSpPr>
          <p:spPr>
            <a:xfrm>
              <a:off x="5461000" y="1828800"/>
              <a:ext cx="3886200" cy="886396"/>
            </a:xfrm>
            <a:prstGeom prst="rect">
              <a:avLst/>
            </a:prstGeom>
            <a:noFill/>
          </p:spPr>
          <p:txBody>
            <a:bodyPr vert="horz" rtlCol="0">
              <a:spAutoFit/>
            </a:bodyPr>
            <a:lstStyle/>
            <a:p>
              <a:r>
                <a:rPr lang="en-US" sz="1400" b="1" dirty="0" smtClean="0"/>
                <a:t>Reading the table: </a:t>
              </a:r>
              <a:r>
                <a:rPr lang="en-US" sz="1400" dirty="0" smtClean="0">
                  <a:cs typeface="Calibri" pitchFamily="34" charset="0"/>
                </a:rPr>
                <a:t>In order to produce one ton of output, Mexico and the USA must use the following amount of resources. (in acres of land)</a:t>
              </a:r>
              <a:endParaRPr lang="en-US" sz="1400" dirty="0">
                <a:cs typeface="Calibri" pitchFamily="34" charset="0"/>
              </a:endParaRPr>
            </a:p>
          </p:txBody>
        </p:sp>
      </p:grpSp>
      <p:grpSp>
        <p:nvGrpSpPr>
          <p:cNvPr id="23" name="Group 22"/>
          <p:cNvGrpSpPr/>
          <p:nvPr/>
        </p:nvGrpSpPr>
        <p:grpSpPr>
          <a:xfrm>
            <a:off x="4800600" y="2516882"/>
            <a:ext cx="4337050" cy="1853142"/>
            <a:chOff x="5365750" y="2905251"/>
            <a:chExt cx="4337050" cy="2223770"/>
          </a:xfrm>
        </p:grpSpPr>
        <p:cxnSp>
          <p:nvCxnSpPr>
            <p:cNvPr id="24" name="Straight Connector 23"/>
            <p:cNvCxnSpPr/>
            <p:nvPr/>
          </p:nvCxnSpPr>
          <p:spPr>
            <a:xfrm>
              <a:off x="8089010" y="2905251"/>
              <a:ext cx="0" cy="222377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92928" y="3328161"/>
              <a:ext cx="42073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365750" y="4242180"/>
              <a:ext cx="42618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523101" y="2918841"/>
              <a:ext cx="0" cy="21282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84800" y="3619500"/>
              <a:ext cx="1092200" cy="406265"/>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29" name="TextBox 28"/>
            <p:cNvSpPr txBox="1"/>
            <p:nvPr/>
          </p:nvSpPr>
          <p:spPr>
            <a:xfrm>
              <a:off x="5537200" y="4559300"/>
              <a:ext cx="812800" cy="406265"/>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30" name="TextBox 29"/>
            <p:cNvSpPr txBox="1"/>
            <p:nvPr/>
          </p:nvSpPr>
          <p:spPr>
            <a:xfrm>
              <a:off x="6832600" y="2921000"/>
              <a:ext cx="1371600" cy="406265"/>
            </a:xfrm>
            <a:prstGeom prst="rect">
              <a:avLst/>
            </a:prstGeom>
            <a:noFill/>
          </p:spPr>
          <p:txBody>
            <a:bodyPr vert="horz" rtlCol="0">
              <a:spAutoFit/>
            </a:bodyPr>
            <a:lstStyle/>
            <a:p>
              <a:r>
                <a:rPr lang="en-US" sz="1600" dirty="0" smtClean="0">
                  <a:solidFill>
                    <a:srgbClr val="0000CC"/>
                  </a:solidFill>
                </a:rPr>
                <a:t>Soybeans</a:t>
              </a:r>
              <a:endParaRPr lang="en-US" sz="1600" dirty="0">
                <a:solidFill>
                  <a:srgbClr val="0000CC"/>
                </a:solidFill>
              </a:endParaRPr>
            </a:p>
          </p:txBody>
        </p:sp>
        <p:sp>
          <p:nvSpPr>
            <p:cNvPr id="31" name="TextBox 30"/>
            <p:cNvSpPr txBox="1"/>
            <p:nvPr/>
          </p:nvSpPr>
          <p:spPr>
            <a:xfrm>
              <a:off x="8331200" y="2921000"/>
              <a:ext cx="1371600" cy="406265"/>
            </a:xfrm>
            <a:prstGeom prst="rect">
              <a:avLst/>
            </a:prstGeom>
            <a:noFill/>
          </p:spPr>
          <p:txBody>
            <a:bodyPr vert="horz" rtlCol="0">
              <a:spAutoFit/>
            </a:bodyPr>
            <a:lstStyle/>
            <a:p>
              <a:r>
                <a:rPr lang="en-US" sz="1600" dirty="0" smtClean="0">
                  <a:solidFill>
                    <a:srgbClr val="0000CC"/>
                  </a:solidFill>
                </a:rPr>
                <a:t>Avocados</a:t>
              </a:r>
              <a:endParaRPr lang="en-US" sz="1600" dirty="0">
                <a:solidFill>
                  <a:srgbClr val="0000CC"/>
                </a:solidFill>
              </a:endParaRPr>
            </a:p>
          </p:txBody>
        </p:sp>
        <p:sp>
          <p:nvSpPr>
            <p:cNvPr id="32" name="TextBox 31"/>
            <p:cNvSpPr txBox="1"/>
            <p:nvPr/>
          </p:nvSpPr>
          <p:spPr>
            <a:xfrm>
              <a:off x="8674100" y="3670300"/>
              <a:ext cx="482600" cy="406265"/>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33" name="TextBox 32"/>
            <p:cNvSpPr txBox="1"/>
            <p:nvPr/>
          </p:nvSpPr>
          <p:spPr>
            <a:xfrm>
              <a:off x="7086600" y="3657600"/>
              <a:ext cx="609600" cy="406265"/>
            </a:xfrm>
            <a:prstGeom prst="rect">
              <a:avLst/>
            </a:prstGeom>
            <a:noFill/>
          </p:spPr>
          <p:txBody>
            <a:bodyPr vert="horz" rtlCol="0">
              <a:spAutoFit/>
            </a:bodyPr>
            <a:lstStyle/>
            <a:p>
              <a:r>
                <a:rPr lang="en-US" sz="1600" smtClean="0">
                  <a:solidFill>
                    <a:srgbClr val="000000"/>
                  </a:solidFill>
                </a:rPr>
                <a:t>16</a:t>
              </a:r>
              <a:endParaRPr lang="en-US" sz="1600">
                <a:solidFill>
                  <a:srgbClr val="000000"/>
                </a:solidFill>
              </a:endParaRPr>
            </a:p>
          </p:txBody>
        </p:sp>
        <p:sp>
          <p:nvSpPr>
            <p:cNvPr id="34" name="TextBox 33"/>
            <p:cNvSpPr txBox="1"/>
            <p:nvPr/>
          </p:nvSpPr>
          <p:spPr>
            <a:xfrm>
              <a:off x="7137400" y="4622800"/>
              <a:ext cx="482600" cy="406265"/>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35" name="TextBox 34"/>
            <p:cNvSpPr txBox="1"/>
            <p:nvPr/>
          </p:nvSpPr>
          <p:spPr>
            <a:xfrm>
              <a:off x="8712200" y="4648200"/>
              <a:ext cx="482600" cy="406265"/>
            </a:xfrm>
            <a:prstGeom prst="rect">
              <a:avLst/>
            </a:prstGeom>
            <a:noFill/>
          </p:spPr>
          <p:txBody>
            <a:bodyPr vert="horz" rtlCol="0">
              <a:spAutoFit/>
            </a:bodyPr>
            <a:lstStyle/>
            <a:p>
              <a:r>
                <a:rPr lang="en-US" sz="1600" smtClean="0">
                  <a:solidFill>
                    <a:srgbClr val="000000"/>
                  </a:solidFill>
                </a:rPr>
                <a:t>6</a:t>
              </a:r>
              <a:endParaRPr lang="en-US" sz="1600">
                <a:solidFill>
                  <a:srgbClr val="000000"/>
                </a:solidFill>
              </a:endParaRPr>
            </a:p>
          </p:txBody>
        </p:sp>
      </p:grpSp>
      <p:sp>
        <p:nvSpPr>
          <p:cNvPr id="36" name="TextBox 35"/>
          <p:cNvSpPr txBox="1"/>
          <p:nvPr/>
        </p:nvSpPr>
        <p:spPr>
          <a:xfrm>
            <a:off x="0" y="637282"/>
            <a:ext cx="9144000" cy="954107"/>
          </a:xfrm>
          <a:prstGeom prst="rect">
            <a:avLst/>
          </a:prstGeom>
          <a:noFill/>
        </p:spPr>
        <p:txBody>
          <a:bodyPr vert="horz" wrap="square" rtlCol="0">
            <a:spAutoFit/>
          </a:bodyPr>
          <a:lstStyle/>
          <a:p>
            <a:r>
              <a:rPr lang="en-US" sz="2400" dirty="0" smtClean="0">
                <a:solidFill>
                  <a:srgbClr val="FF0000"/>
                </a:solidFill>
              </a:rPr>
              <a:t>Specialization and Trade based on Production Possibilities Tables</a:t>
            </a:r>
          </a:p>
          <a:p>
            <a:r>
              <a:rPr lang="en-US" sz="1600" dirty="0" smtClean="0">
                <a:solidFill>
                  <a:srgbClr val="000000"/>
                </a:solidFill>
              </a:rPr>
              <a:t>The PPC provides a graphical means of displaying a nation’s potential output of two goods. The same information can be shown in a table as well.</a:t>
            </a:r>
            <a:r>
              <a:rPr lang="en-US" sz="1600" dirty="0">
                <a:solidFill>
                  <a:srgbClr val="000000"/>
                </a:solidFill>
              </a:rPr>
              <a:t> </a:t>
            </a:r>
            <a:r>
              <a:rPr lang="en-US" sz="1600" dirty="0" smtClean="0">
                <a:solidFill>
                  <a:srgbClr val="000000"/>
                </a:solidFill>
              </a:rPr>
              <a:t>These tables come in two types, </a:t>
            </a:r>
            <a:r>
              <a:rPr lang="en-US" sz="1600" u="sng" dirty="0" smtClean="0">
                <a:solidFill>
                  <a:srgbClr val="FF0000"/>
                </a:solidFill>
              </a:rPr>
              <a:t>Output </a:t>
            </a:r>
            <a:r>
              <a:rPr lang="en-US" sz="1600" dirty="0" smtClean="0">
                <a:solidFill>
                  <a:srgbClr val="000000"/>
                </a:solidFill>
              </a:rPr>
              <a:t>and</a:t>
            </a:r>
            <a:r>
              <a:rPr lang="en-US" sz="1600" u="sng" dirty="0" smtClean="0">
                <a:solidFill>
                  <a:srgbClr val="000000"/>
                </a:solidFill>
              </a:rPr>
              <a:t> </a:t>
            </a:r>
            <a:r>
              <a:rPr lang="en-US" sz="1600" u="sng" dirty="0" smtClean="0">
                <a:solidFill>
                  <a:srgbClr val="0000CC"/>
                </a:solidFill>
              </a:rPr>
              <a:t>Input</a:t>
            </a:r>
            <a:r>
              <a:rPr lang="en-US" sz="1600" u="sng" dirty="0" smtClean="0">
                <a:solidFill>
                  <a:srgbClr val="800080"/>
                </a:solidFill>
              </a:rPr>
              <a:t> </a:t>
            </a:r>
            <a:r>
              <a:rPr lang="en-US" sz="1600" dirty="0" smtClean="0">
                <a:solidFill>
                  <a:srgbClr val="000000"/>
                </a:solidFill>
              </a:rPr>
              <a:t>tables.</a:t>
            </a:r>
            <a:endParaRPr lang="en-US" sz="1600" dirty="0">
              <a:solidFill>
                <a:srgbClr val="000000"/>
              </a:solidFill>
            </a:endParaRPr>
          </a:p>
        </p:txBody>
      </p:sp>
      <p:sp>
        <p:nvSpPr>
          <p:cNvPr id="37" name="TextBox 36"/>
          <p:cNvSpPr txBox="1"/>
          <p:nvPr/>
        </p:nvSpPr>
        <p:spPr>
          <a:xfrm>
            <a:off x="0" y="4447282"/>
            <a:ext cx="9144000" cy="1077218"/>
          </a:xfrm>
          <a:prstGeom prst="rect">
            <a:avLst/>
          </a:prstGeom>
          <a:noFill/>
        </p:spPr>
        <p:txBody>
          <a:bodyPr vert="horz" wrap="square" rtlCol="0">
            <a:spAutoFit/>
          </a:bodyPr>
          <a:lstStyle/>
          <a:p>
            <a:r>
              <a:rPr lang="en-US" sz="1600" b="1" dirty="0" smtClean="0">
                <a:solidFill>
                  <a:srgbClr val="0000CC"/>
                </a:solidFill>
              </a:rPr>
              <a:t>How to determine specialization and trade based on a table    </a:t>
            </a:r>
          </a:p>
          <a:p>
            <a:pPr marL="342900" indent="-342900">
              <a:buFont typeface="+mj-lt"/>
              <a:buAutoNum type="arabicPeriod"/>
            </a:pPr>
            <a:r>
              <a:rPr lang="en-US" sz="1600" dirty="0" smtClean="0"/>
              <a:t>Identify the opportunity costs of soybeans and avocados in Mexico and the USA</a:t>
            </a:r>
          </a:p>
          <a:p>
            <a:pPr marL="342900" indent="-342900">
              <a:buFont typeface="+mj-lt"/>
              <a:buAutoNum type="arabicPeriod"/>
            </a:pPr>
            <a:r>
              <a:rPr lang="en-US" sz="1600" dirty="0" smtClean="0"/>
              <a:t>The countries should specialize in the one for which they have the lower opportunity cost.</a:t>
            </a:r>
          </a:p>
          <a:p>
            <a:pPr marL="342900" indent="-342900">
              <a:buFont typeface="+mj-lt"/>
              <a:buAutoNum type="arabicPeriod"/>
            </a:pPr>
            <a:r>
              <a:rPr lang="en-US" sz="1600" dirty="0" smtClean="0"/>
              <a:t>Cross multiplication trick. (maximize output and minimize inputs)</a:t>
            </a:r>
            <a:endParaRPr lang="en-US" sz="1600" dirty="0"/>
          </a:p>
        </p:txBody>
      </p:sp>
    </p:spTree>
    <p:extLst>
      <p:ext uri="{BB962C8B-B14F-4D97-AF65-F5344CB8AC3E}">
        <p14:creationId xmlns:p14="http://schemas.microsoft.com/office/powerpoint/2010/main" val="26888084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a:grpSpLocks noChangeAspect="1"/>
          </p:cNvGrpSpPr>
          <p:nvPr/>
        </p:nvGrpSpPr>
        <p:grpSpPr>
          <a:xfrm>
            <a:off x="82296" y="1524437"/>
            <a:ext cx="5023104" cy="2174240"/>
            <a:chOff x="317500" y="1854200"/>
            <a:chExt cx="5232400" cy="2635250"/>
          </a:xfrm>
        </p:grpSpPr>
        <p:grpSp>
          <p:nvGrpSpPr>
            <p:cNvPr id="4" name="Group 13"/>
            <p:cNvGrpSpPr/>
            <p:nvPr/>
          </p:nvGrpSpPr>
          <p:grpSpPr>
            <a:xfrm>
              <a:off x="317500" y="2244089"/>
              <a:ext cx="4356100" cy="2245361"/>
              <a:chOff x="317500" y="2244089"/>
              <a:chExt cx="4356100" cy="2245361"/>
            </a:xfrm>
          </p:grpSpPr>
          <p:cxnSp>
            <p:nvCxnSpPr>
              <p:cNvPr id="18" name="Straight Connector 17"/>
              <p:cNvCxnSpPr/>
              <p:nvPr/>
            </p:nvCxnSpPr>
            <p:spPr>
              <a:xfrm>
                <a:off x="3065272" y="2244089"/>
                <a:ext cx="0" cy="224536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2"/>
              <p:cNvCxnSpPr/>
              <p:nvPr/>
            </p:nvCxnSpPr>
            <p:spPr>
              <a:xfrm>
                <a:off x="344931" y="2671191"/>
                <a:ext cx="424535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3"/>
              <p:cNvCxnSpPr/>
              <p:nvPr/>
            </p:nvCxnSpPr>
            <p:spPr>
              <a:xfrm>
                <a:off x="317500" y="3594100"/>
                <a:ext cx="430022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4"/>
              <p:cNvCxnSpPr/>
              <p:nvPr/>
            </p:nvCxnSpPr>
            <p:spPr>
              <a:xfrm>
                <a:off x="1485264" y="2257932"/>
                <a:ext cx="0" cy="214884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5"/>
              <p:cNvSpPr txBox="1"/>
              <p:nvPr/>
            </p:nvSpPr>
            <p:spPr>
              <a:xfrm>
                <a:off x="330200" y="2959100"/>
                <a:ext cx="1117600" cy="410339"/>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23" name="TextBox 6"/>
              <p:cNvSpPr txBox="1"/>
              <p:nvPr/>
            </p:nvSpPr>
            <p:spPr>
              <a:xfrm>
                <a:off x="482600" y="3911600"/>
                <a:ext cx="812800" cy="410339"/>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24" name="TextBox 7"/>
              <p:cNvSpPr txBox="1"/>
              <p:nvPr/>
            </p:nvSpPr>
            <p:spPr>
              <a:xfrm>
                <a:off x="1790700" y="2260601"/>
                <a:ext cx="1371600" cy="410339"/>
              </a:xfrm>
              <a:prstGeom prst="rect">
                <a:avLst/>
              </a:prstGeom>
              <a:noFill/>
            </p:spPr>
            <p:txBody>
              <a:bodyPr vert="horz" rtlCol="0">
                <a:spAutoFit/>
              </a:bodyPr>
              <a:lstStyle/>
              <a:p>
                <a:r>
                  <a:rPr lang="en-US" sz="1600" smtClean="0">
                    <a:solidFill>
                      <a:srgbClr val="009300"/>
                    </a:solidFill>
                  </a:rPr>
                  <a:t>Soybeans</a:t>
                </a:r>
                <a:endParaRPr lang="en-US" sz="1600">
                  <a:solidFill>
                    <a:srgbClr val="009300"/>
                  </a:solidFill>
                </a:endParaRPr>
              </a:p>
            </p:txBody>
          </p:sp>
          <p:sp>
            <p:nvSpPr>
              <p:cNvPr id="25" name="TextBox 8"/>
              <p:cNvSpPr txBox="1"/>
              <p:nvPr/>
            </p:nvSpPr>
            <p:spPr>
              <a:xfrm>
                <a:off x="3302000" y="2260601"/>
                <a:ext cx="1371600" cy="410339"/>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26" name="TextBox 9"/>
              <p:cNvSpPr txBox="1"/>
              <p:nvPr/>
            </p:nvSpPr>
            <p:spPr>
              <a:xfrm>
                <a:off x="3644900" y="3009900"/>
                <a:ext cx="609600" cy="410339"/>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27" name="TextBox 10"/>
              <p:cNvSpPr txBox="1"/>
              <p:nvPr/>
            </p:nvSpPr>
            <p:spPr>
              <a:xfrm>
                <a:off x="2057400" y="2997200"/>
                <a:ext cx="609600" cy="410339"/>
              </a:xfrm>
              <a:prstGeom prst="rect">
                <a:avLst/>
              </a:prstGeom>
              <a:noFill/>
            </p:spPr>
            <p:txBody>
              <a:bodyPr vert="horz" rtlCol="0">
                <a:spAutoFit/>
              </a:bodyPr>
              <a:lstStyle/>
              <a:p>
                <a:r>
                  <a:rPr lang="en-US" sz="1600" smtClean="0">
                    <a:solidFill>
                      <a:srgbClr val="000000"/>
                    </a:solidFill>
                  </a:rPr>
                  <a:t>15</a:t>
                </a:r>
                <a:endParaRPr lang="en-US" sz="1600">
                  <a:solidFill>
                    <a:srgbClr val="000000"/>
                  </a:solidFill>
                </a:endParaRPr>
              </a:p>
            </p:txBody>
          </p:sp>
          <p:sp>
            <p:nvSpPr>
              <p:cNvPr id="28" name="TextBox 11"/>
              <p:cNvSpPr txBox="1"/>
              <p:nvPr/>
            </p:nvSpPr>
            <p:spPr>
              <a:xfrm>
                <a:off x="2032000" y="3911600"/>
                <a:ext cx="609600" cy="410339"/>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29" name="TextBox 12"/>
              <p:cNvSpPr txBox="1"/>
              <p:nvPr/>
            </p:nvSpPr>
            <p:spPr>
              <a:xfrm>
                <a:off x="3657600" y="3962400"/>
                <a:ext cx="609600" cy="410339"/>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sp>
          <p:nvSpPr>
            <p:cNvPr id="5" name="TextBox 4"/>
            <p:cNvSpPr txBox="1"/>
            <p:nvPr/>
          </p:nvSpPr>
          <p:spPr>
            <a:xfrm>
              <a:off x="1714500" y="1854200"/>
              <a:ext cx="2006600" cy="410339"/>
            </a:xfrm>
            <a:prstGeom prst="rect">
              <a:avLst/>
            </a:prstGeom>
            <a:noFill/>
          </p:spPr>
          <p:txBody>
            <a:bodyPr vert="horz" rtlCol="0">
              <a:spAutoFit/>
            </a:bodyPr>
            <a:lstStyle/>
            <a:p>
              <a:r>
                <a:rPr lang="en-US" sz="1600" b="1" u="sng" dirty="0" smtClean="0">
                  <a:solidFill>
                    <a:schemeClr val="tx1">
                      <a:lumMod val="85000"/>
                      <a:lumOff val="15000"/>
                    </a:schemeClr>
                  </a:solidFill>
                </a:rPr>
                <a:t>Output Problem</a:t>
              </a:r>
              <a:endParaRPr lang="en-US" sz="1600" b="1" u="sng" dirty="0">
                <a:solidFill>
                  <a:schemeClr val="tx1">
                    <a:lumMod val="85000"/>
                    <a:lumOff val="15000"/>
                  </a:schemeClr>
                </a:solidFill>
              </a:endParaRPr>
            </a:p>
          </p:txBody>
        </p:sp>
        <p:grpSp>
          <p:nvGrpSpPr>
            <p:cNvPr id="7" name="Group 17"/>
            <p:cNvGrpSpPr/>
            <p:nvPr/>
          </p:nvGrpSpPr>
          <p:grpSpPr>
            <a:xfrm>
              <a:off x="2654300" y="3340100"/>
              <a:ext cx="800100" cy="495301"/>
              <a:chOff x="2654300" y="3340100"/>
              <a:chExt cx="800100" cy="495301"/>
            </a:xfrm>
          </p:grpSpPr>
          <p:sp>
            <p:nvSpPr>
              <p:cNvPr id="16" name="Freeform 15"/>
              <p:cNvSpPr/>
              <p:nvPr/>
            </p:nvSpPr>
            <p:spPr>
              <a:xfrm>
                <a:off x="2717800" y="3340100"/>
                <a:ext cx="673101" cy="495301"/>
              </a:xfrm>
              <a:custGeom>
                <a:avLst/>
                <a:gdLst/>
                <a:ahLst/>
                <a:cxnLst/>
                <a:rect l="0" t="0" r="0" b="0"/>
                <a:pathLst>
                  <a:path w="673101" h="495301">
                    <a:moveTo>
                      <a:pt x="0" y="0"/>
                    </a:moveTo>
                    <a:lnTo>
                      <a:pt x="673100" y="0"/>
                    </a:lnTo>
                    <a:lnTo>
                      <a:pt x="673100" y="495300"/>
                    </a:lnTo>
                    <a:lnTo>
                      <a:pt x="0" y="495300"/>
                    </a:lnTo>
                    <a:close/>
                  </a:path>
                </a:pathLst>
              </a:custGeom>
              <a:solidFill>
                <a:srgbClr val="AFEEEE"/>
              </a:solidFill>
              <a:ln w="38100" cap="flat" cmpd="sng" algn="ctr">
                <a:solidFill>
                  <a:srgbClr val="AFEEE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p:cNvSpPr txBox="1"/>
              <p:nvPr/>
            </p:nvSpPr>
            <p:spPr>
              <a:xfrm>
                <a:off x="2654300" y="3340100"/>
                <a:ext cx="800100" cy="410339"/>
              </a:xfrm>
              <a:prstGeom prst="rect">
                <a:avLst/>
              </a:prstGeom>
              <a:noFill/>
            </p:spPr>
            <p:txBody>
              <a:bodyPr vert="horz" rtlCol="0">
                <a:spAutoFit/>
              </a:bodyPr>
              <a:lstStyle/>
              <a:p>
                <a:pPr algn="ctr"/>
                <a:r>
                  <a:rPr lang="en-US" sz="1600" b="1" smtClean="0">
                    <a:solidFill>
                      <a:srgbClr val="FF0000"/>
                    </a:solidFill>
                  </a:rPr>
                  <a:t>X</a:t>
                </a:r>
                <a:r>
                  <a:rPr lang="en-US" sz="1600" smtClean="0">
                    <a:solidFill>
                      <a:srgbClr val="AFEEEE"/>
                    </a:solidFill>
                  </a:rPr>
                  <a:t> </a:t>
                </a:r>
                <a:endParaRPr lang="en-US" sz="1600">
                  <a:solidFill>
                    <a:srgbClr val="AFEEEE"/>
                  </a:solidFill>
                </a:endParaRPr>
              </a:p>
            </p:txBody>
          </p:sp>
        </p:grpSp>
        <p:cxnSp>
          <p:nvCxnSpPr>
            <p:cNvPr id="8" name="Straight Connector 7"/>
            <p:cNvCxnSpPr/>
            <p:nvPr/>
          </p:nvCxnSpPr>
          <p:spPr>
            <a:xfrm>
              <a:off x="2438400" y="3213100"/>
              <a:ext cx="3048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13100" y="3771900"/>
              <a:ext cx="393700" cy="2794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400300" y="3733800"/>
              <a:ext cx="406400" cy="2667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38500" y="3200400"/>
              <a:ext cx="355600" cy="2286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13200" y="2933701"/>
              <a:ext cx="1524000" cy="410339"/>
            </a:xfrm>
            <a:prstGeom prst="rect">
              <a:avLst/>
            </a:prstGeom>
            <a:noFill/>
          </p:spPr>
          <p:txBody>
            <a:bodyPr vert="horz" rtlCol="0">
              <a:spAutoFit/>
            </a:bodyPr>
            <a:lstStyle/>
            <a:p>
              <a:r>
                <a:rPr lang="en-US" sz="1600" b="1" smtClean="0">
                  <a:solidFill>
                    <a:srgbClr val="FF0000"/>
                  </a:solidFill>
                </a:rPr>
                <a:t>= 1800</a:t>
              </a:r>
              <a:endParaRPr lang="en-US" sz="1600" b="1">
                <a:solidFill>
                  <a:srgbClr val="FF0000"/>
                </a:solidFill>
              </a:endParaRPr>
            </a:p>
          </p:txBody>
        </p:sp>
        <p:sp>
          <p:nvSpPr>
            <p:cNvPr id="13" name="TextBox 12"/>
            <p:cNvSpPr txBox="1"/>
            <p:nvPr/>
          </p:nvSpPr>
          <p:spPr>
            <a:xfrm>
              <a:off x="4025900" y="3898900"/>
              <a:ext cx="1524000" cy="410339"/>
            </a:xfrm>
            <a:prstGeom prst="rect">
              <a:avLst/>
            </a:prstGeom>
            <a:noFill/>
          </p:spPr>
          <p:txBody>
            <a:bodyPr vert="horz" rtlCol="0">
              <a:spAutoFit/>
            </a:bodyPr>
            <a:lstStyle/>
            <a:p>
              <a:r>
                <a:rPr lang="en-US" sz="1600" b="1" smtClean="0">
                  <a:solidFill>
                    <a:srgbClr val="FF0000"/>
                  </a:solidFill>
                </a:rPr>
                <a:t>= 1350</a:t>
              </a:r>
              <a:endParaRPr lang="en-US" sz="1600" b="1">
                <a:solidFill>
                  <a:srgbClr val="FF0000"/>
                </a:solidFill>
              </a:endParaRPr>
            </a:p>
          </p:txBody>
        </p:sp>
        <p:sp>
          <p:nvSpPr>
            <p:cNvPr id="14" name="Oval 13"/>
            <p:cNvSpPr/>
            <p:nvPr/>
          </p:nvSpPr>
          <p:spPr>
            <a:xfrm>
              <a:off x="1866900" y="37592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Oval 14"/>
            <p:cNvSpPr/>
            <p:nvPr/>
          </p:nvSpPr>
          <p:spPr>
            <a:xfrm>
              <a:off x="3467100" y="28702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30" name="Group 29"/>
          <p:cNvGrpSpPr>
            <a:grpSpLocks noChangeAspect="1"/>
          </p:cNvGrpSpPr>
          <p:nvPr/>
        </p:nvGrpSpPr>
        <p:grpSpPr>
          <a:xfrm>
            <a:off x="4781551" y="1457281"/>
            <a:ext cx="4529328" cy="2165197"/>
            <a:chOff x="5391150" y="1762125"/>
            <a:chExt cx="4718050" cy="2706496"/>
          </a:xfrm>
        </p:grpSpPr>
        <p:sp>
          <p:nvSpPr>
            <p:cNvPr id="31" name="TextBox 30"/>
            <p:cNvSpPr txBox="1"/>
            <p:nvPr/>
          </p:nvSpPr>
          <p:spPr>
            <a:xfrm>
              <a:off x="6858000" y="1762125"/>
              <a:ext cx="1854200" cy="423192"/>
            </a:xfrm>
            <a:prstGeom prst="rect">
              <a:avLst/>
            </a:prstGeom>
            <a:noFill/>
          </p:spPr>
          <p:txBody>
            <a:bodyPr vert="horz" rtlCol="0">
              <a:spAutoFit/>
            </a:bodyPr>
            <a:lstStyle/>
            <a:p>
              <a:r>
                <a:rPr lang="en-US" sz="1600" b="1" u="sng" dirty="0" smtClean="0">
                  <a:solidFill>
                    <a:schemeClr val="tx2">
                      <a:lumMod val="75000"/>
                    </a:schemeClr>
                  </a:solidFill>
                </a:rPr>
                <a:t>Input Problem</a:t>
              </a:r>
              <a:endParaRPr lang="en-US" sz="1600" b="1" u="sng" dirty="0">
                <a:solidFill>
                  <a:schemeClr val="tx2">
                    <a:lumMod val="75000"/>
                  </a:schemeClr>
                </a:solidFill>
              </a:endParaRPr>
            </a:p>
          </p:txBody>
        </p:sp>
        <p:grpSp>
          <p:nvGrpSpPr>
            <p:cNvPr id="32" name="Group 40"/>
            <p:cNvGrpSpPr/>
            <p:nvPr/>
          </p:nvGrpSpPr>
          <p:grpSpPr>
            <a:xfrm>
              <a:off x="5391150" y="2244851"/>
              <a:ext cx="4337050" cy="2223770"/>
              <a:chOff x="5391150" y="2244851"/>
              <a:chExt cx="4337050" cy="2223770"/>
            </a:xfrm>
          </p:grpSpPr>
          <p:cxnSp>
            <p:nvCxnSpPr>
              <p:cNvPr id="44" name="Straight Connector 43"/>
              <p:cNvCxnSpPr/>
              <p:nvPr/>
            </p:nvCxnSpPr>
            <p:spPr>
              <a:xfrm>
                <a:off x="8114410" y="2244851"/>
                <a:ext cx="0" cy="222377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5" name="Straight Connector 29"/>
              <p:cNvCxnSpPr/>
              <p:nvPr/>
            </p:nvCxnSpPr>
            <p:spPr>
              <a:xfrm>
                <a:off x="5418328" y="2667761"/>
                <a:ext cx="42073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Straight Connector 30"/>
              <p:cNvCxnSpPr/>
              <p:nvPr/>
            </p:nvCxnSpPr>
            <p:spPr>
              <a:xfrm>
                <a:off x="5391150" y="3581780"/>
                <a:ext cx="42618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Straight Connector 31"/>
              <p:cNvCxnSpPr/>
              <p:nvPr/>
            </p:nvCxnSpPr>
            <p:spPr>
              <a:xfrm>
                <a:off x="6548501" y="2258441"/>
                <a:ext cx="0" cy="212826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32"/>
              <p:cNvSpPr txBox="1"/>
              <p:nvPr/>
            </p:nvSpPr>
            <p:spPr>
              <a:xfrm>
                <a:off x="5410200" y="2959100"/>
                <a:ext cx="1092200" cy="42319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49" name="TextBox 33"/>
              <p:cNvSpPr txBox="1"/>
              <p:nvPr/>
            </p:nvSpPr>
            <p:spPr>
              <a:xfrm>
                <a:off x="5562600" y="3898900"/>
                <a:ext cx="812800" cy="42319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50" name="TextBox 34"/>
              <p:cNvSpPr txBox="1"/>
              <p:nvPr/>
            </p:nvSpPr>
            <p:spPr>
              <a:xfrm>
                <a:off x="6858000" y="2260600"/>
                <a:ext cx="1371600" cy="423193"/>
              </a:xfrm>
              <a:prstGeom prst="rect">
                <a:avLst/>
              </a:prstGeom>
              <a:noFill/>
            </p:spPr>
            <p:txBody>
              <a:bodyPr vert="horz" rtlCol="0">
                <a:spAutoFit/>
              </a:bodyPr>
              <a:lstStyle/>
              <a:p>
                <a:r>
                  <a:rPr lang="en-US" sz="1600" smtClean="0">
                    <a:solidFill>
                      <a:srgbClr val="009300"/>
                    </a:solidFill>
                  </a:rPr>
                  <a:t>Soybeans</a:t>
                </a:r>
                <a:endParaRPr lang="en-US" sz="1600">
                  <a:solidFill>
                    <a:srgbClr val="009300"/>
                  </a:solidFill>
                </a:endParaRPr>
              </a:p>
            </p:txBody>
          </p:sp>
          <p:sp>
            <p:nvSpPr>
              <p:cNvPr id="51" name="TextBox 35"/>
              <p:cNvSpPr txBox="1"/>
              <p:nvPr/>
            </p:nvSpPr>
            <p:spPr>
              <a:xfrm>
                <a:off x="8356600" y="2260600"/>
                <a:ext cx="1371600" cy="423193"/>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52" name="TextBox 36"/>
              <p:cNvSpPr txBox="1"/>
              <p:nvPr/>
            </p:nvSpPr>
            <p:spPr>
              <a:xfrm>
                <a:off x="8699500" y="3009900"/>
                <a:ext cx="482600" cy="423193"/>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53" name="TextBox 37"/>
              <p:cNvSpPr txBox="1"/>
              <p:nvPr/>
            </p:nvSpPr>
            <p:spPr>
              <a:xfrm>
                <a:off x="7112000" y="2997200"/>
                <a:ext cx="609600" cy="423193"/>
              </a:xfrm>
              <a:prstGeom prst="rect">
                <a:avLst/>
              </a:prstGeom>
              <a:noFill/>
            </p:spPr>
            <p:txBody>
              <a:bodyPr vert="horz" rtlCol="0">
                <a:spAutoFit/>
              </a:bodyPr>
              <a:lstStyle/>
              <a:p>
                <a:r>
                  <a:rPr lang="en-US" sz="1600" smtClean="0">
                    <a:solidFill>
                      <a:srgbClr val="000000"/>
                    </a:solidFill>
                  </a:rPr>
                  <a:t>16</a:t>
                </a:r>
                <a:endParaRPr lang="en-US" sz="1600">
                  <a:solidFill>
                    <a:srgbClr val="000000"/>
                  </a:solidFill>
                </a:endParaRPr>
              </a:p>
            </p:txBody>
          </p:sp>
          <p:sp>
            <p:nvSpPr>
              <p:cNvPr id="54" name="TextBox 38"/>
              <p:cNvSpPr txBox="1"/>
              <p:nvPr/>
            </p:nvSpPr>
            <p:spPr>
              <a:xfrm>
                <a:off x="7162800" y="3962400"/>
                <a:ext cx="482600" cy="423193"/>
              </a:xfrm>
              <a:prstGeom prst="rect">
                <a:avLst/>
              </a:prstGeom>
              <a:noFill/>
            </p:spPr>
            <p:txBody>
              <a:bodyPr vert="horz" rtlCol="0">
                <a:spAutoFit/>
              </a:bodyPr>
              <a:lstStyle/>
              <a:p>
                <a:r>
                  <a:rPr lang="en-US" sz="1600" smtClean="0">
                    <a:solidFill>
                      <a:srgbClr val="000000"/>
                    </a:solidFill>
                  </a:rPr>
                  <a:t>8</a:t>
                </a:r>
                <a:endParaRPr lang="en-US" sz="1600">
                  <a:solidFill>
                    <a:srgbClr val="000000"/>
                  </a:solidFill>
                </a:endParaRPr>
              </a:p>
            </p:txBody>
          </p:sp>
          <p:sp>
            <p:nvSpPr>
              <p:cNvPr id="55" name="TextBox 39"/>
              <p:cNvSpPr txBox="1"/>
              <p:nvPr/>
            </p:nvSpPr>
            <p:spPr>
              <a:xfrm>
                <a:off x="8737600" y="3987800"/>
                <a:ext cx="482600" cy="423193"/>
              </a:xfrm>
              <a:prstGeom prst="rect">
                <a:avLst/>
              </a:prstGeom>
              <a:noFill/>
            </p:spPr>
            <p:txBody>
              <a:bodyPr vert="horz" rtlCol="0">
                <a:spAutoFit/>
              </a:bodyPr>
              <a:lstStyle/>
              <a:p>
                <a:r>
                  <a:rPr lang="en-US" sz="1600" smtClean="0">
                    <a:solidFill>
                      <a:srgbClr val="000000"/>
                    </a:solidFill>
                  </a:rPr>
                  <a:t>6</a:t>
                </a:r>
                <a:endParaRPr lang="en-US" sz="1600">
                  <a:solidFill>
                    <a:srgbClr val="000000"/>
                  </a:solidFill>
                </a:endParaRPr>
              </a:p>
            </p:txBody>
          </p:sp>
        </p:grpSp>
        <p:grpSp>
          <p:nvGrpSpPr>
            <p:cNvPr id="33" name="Group 43"/>
            <p:cNvGrpSpPr/>
            <p:nvPr/>
          </p:nvGrpSpPr>
          <p:grpSpPr>
            <a:xfrm>
              <a:off x="7734300" y="3340100"/>
              <a:ext cx="800100" cy="495301"/>
              <a:chOff x="7734300" y="3340100"/>
              <a:chExt cx="800100" cy="495301"/>
            </a:xfrm>
          </p:grpSpPr>
          <p:sp>
            <p:nvSpPr>
              <p:cNvPr id="42" name="Freeform 41"/>
              <p:cNvSpPr/>
              <p:nvPr/>
            </p:nvSpPr>
            <p:spPr>
              <a:xfrm>
                <a:off x="7797800" y="3340100"/>
                <a:ext cx="673101" cy="495301"/>
              </a:xfrm>
              <a:custGeom>
                <a:avLst/>
                <a:gdLst/>
                <a:ahLst/>
                <a:cxnLst/>
                <a:rect l="0" t="0" r="0" b="0"/>
                <a:pathLst>
                  <a:path w="673101" h="495301">
                    <a:moveTo>
                      <a:pt x="0" y="0"/>
                    </a:moveTo>
                    <a:lnTo>
                      <a:pt x="673100" y="0"/>
                    </a:lnTo>
                    <a:lnTo>
                      <a:pt x="673100" y="495300"/>
                    </a:lnTo>
                    <a:lnTo>
                      <a:pt x="0" y="495300"/>
                    </a:lnTo>
                    <a:close/>
                  </a:path>
                </a:pathLst>
              </a:custGeom>
              <a:solidFill>
                <a:srgbClr val="AFEEEE"/>
              </a:solidFill>
              <a:ln w="38100" cap="flat" cmpd="sng" algn="ctr">
                <a:solidFill>
                  <a:srgbClr val="AFEEE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3" name="TextBox 42"/>
              <p:cNvSpPr txBox="1"/>
              <p:nvPr/>
            </p:nvSpPr>
            <p:spPr>
              <a:xfrm>
                <a:off x="7734300" y="3340100"/>
                <a:ext cx="800100" cy="423192"/>
              </a:xfrm>
              <a:prstGeom prst="rect">
                <a:avLst/>
              </a:prstGeom>
              <a:noFill/>
            </p:spPr>
            <p:txBody>
              <a:bodyPr vert="horz" rtlCol="0">
                <a:spAutoFit/>
              </a:bodyPr>
              <a:lstStyle/>
              <a:p>
                <a:pPr algn="ctr"/>
                <a:r>
                  <a:rPr lang="en-US" sz="1600" b="1" smtClean="0">
                    <a:solidFill>
                      <a:srgbClr val="FF0000"/>
                    </a:solidFill>
                  </a:rPr>
                  <a:t>X</a:t>
                </a:r>
                <a:r>
                  <a:rPr lang="en-US" sz="1600" smtClean="0">
                    <a:solidFill>
                      <a:srgbClr val="AFEEEE"/>
                    </a:solidFill>
                  </a:rPr>
                  <a:t> </a:t>
                </a:r>
                <a:endParaRPr lang="en-US" sz="1600">
                  <a:solidFill>
                    <a:srgbClr val="AFEEEE"/>
                  </a:solidFill>
                </a:endParaRPr>
              </a:p>
            </p:txBody>
          </p:sp>
        </p:grpSp>
        <p:cxnSp>
          <p:nvCxnSpPr>
            <p:cNvPr id="34" name="Straight Connector 33"/>
            <p:cNvCxnSpPr/>
            <p:nvPr/>
          </p:nvCxnSpPr>
          <p:spPr>
            <a:xfrm>
              <a:off x="7505700" y="3187700"/>
              <a:ext cx="3556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343900" y="3771900"/>
              <a:ext cx="355600" cy="2413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7429500" y="3759200"/>
              <a:ext cx="431800" cy="2667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8356600" y="3187700"/>
              <a:ext cx="355600" cy="203200"/>
            </a:xfrm>
            <a:prstGeom prst="line">
              <a:avLst/>
            </a:prstGeom>
            <a:ln w="38100" cap="sq" cmpd="sng" algn="ctr">
              <a:solidFill>
                <a:srgbClr val="FF0000"/>
              </a:solidFill>
              <a:prstDash val="dot"/>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8953500" y="2971800"/>
              <a:ext cx="1143000" cy="423192"/>
            </a:xfrm>
            <a:prstGeom prst="rect">
              <a:avLst/>
            </a:prstGeom>
            <a:noFill/>
          </p:spPr>
          <p:txBody>
            <a:bodyPr vert="horz" rtlCol="0">
              <a:spAutoFit/>
            </a:bodyPr>
            <a:lstStyle/>
            <a:p>
              <a:r>
                <a:rPr lang="en-US" sz="1600" b="1" smtClean="0">
                  <a:solidFill>
                    <a:srgbClr val="FF0000"/>
                  </a:solidFill>
                </a:rPr>
                <a:t>= 64</a:t>
              </a:r>
              <a:endParaRPr lang="en-US" sz="1600" b="1">
                <a:solidFill>
                  <a:srgbClr val="FF0000"/>
                </a:solidFill>
              </a:endParaRPr>
            </a:p>
          </p:txBody>
        </p:sp>
        <p:sp>
          <p:nvSpPr>
            <p:cNvPr id="39" name="TextBox 38"/>
            <p:cNvSpPr txBox="1"/>
            <p:nvPr/>
          </p:nvSpPr>
          <p:spPr>
            <a:xfrm>
              <a:off x="8966200" y="3924300"/>
              <a:ext cx="1143000" cy="423192"/>
            </a:xfrm>
            <a:prstGeom prst="rect">
              <a:avLst/>
            </a:prstGeom>
            <a:noFill/>
          </p:spPr>
          <p:txBody>
            <a:bodyPr vert="horz" rtlCol="0">
              <a:spAutoFit/>
            </a:bodyPr>
            <a:lstStyle/>
            <a:p>
              <a:r>
                <a:rPr lang="en-US" sz="1600" b="1" smtClean="0">
                  <a:solidFill>
                    <a:srgbClr val="FF0000"/>
                  </a:solidFill>
                </a:rPr>
                <a:t>= 96</a:t>
              </a:r>
              <a:endParaRPr lang="en-US" sz="1600" b="1">
                <a:solidFill>
                  <a:srgbClr val="FF0000"/>
                </a:solidFill>
              </a:endParaRPr>
            </a:p>
          </p:txBody>
        </p:sp>
        <p:sp>
          <p:nvSpPr>
            <p:cNvPr id="40" name="Oval 39"/>
            <p:cNvSpPr/>
            <p:nvPr/>
          </p:nvSpPr>
          <p:spPr>
            <a:xfrm>
              <a:off x="6934200" y="38100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1" name="Oval 40"/>
            <p:cNvSpPr/>
            <p:nvPr/>
          </p:nvSpPr>
          <p:spPr>
            <a:xfrm>
              <a:off x="8445500" y="2857500"/>
              <a:ext cx="749300" cy="546100"/>
            </a:xfrm>
            <a:prstGeom prst="ellipse">
              <a:avLst/>
            </a:prstGeom>
            <a:solidFill>
              <a:schemeClr val="accent1">
                <a:alpha val="1000"/>
              </a:schemeClr>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aphicFrame>
        <p:nvGraphicFramePr>
          <p:cNvPr id="56" name="Table 55"/>
          <p:cNvGraphicFramePr>
            <a:graphicFrameLocks noGrp="1"/>
          </p:cNvGraphicFramePr>
          <p:nvPr>
            <p:extLst>
              <p:ext uri="{D42A27DB-BD31-4B8C-83A1-F6EECF244321}">
                <p14:modId xmlns:p14="http://schemas.microsoft.com/office/powerpoint/2010/main" val="1270184869"/>
              </p:ext>
            </p:extLst>
          </p:nvPr>
        </p:nvGraphicFramePr>
        <p:xfrm>
          <a:off x="0" y="3774877"/>
          <a:ext cx="9144000" cy="1615440"/>
        </p:xfrm>
        <a:graphic>
          <a:graphicData uri="http://schemas.openxmlformats.org/drawingml/2006/table">
            <a:tbl>
              <a:tblPr>
                <a:tableStyleId>{5C22544A-7EE6-4342-B048-85BDC9FD1C3A}</a:tableStyleId>
              </a:tblPr>
              <a:tblGrid>
                <a:gridCol w="4532923"/>
                <a:gridCol w="4611077"/>
              </a:tblGrid>
              <a:tr h="807720">
                <a:tc>
                  <a:txBody>
                    <a:bodyPr/>
                    <a:lstStyle/>
                    <a:p>
                      <a:pPr algn="ctr"/>
                      <a:r>
                        <a:rPr lang="en-US" sz="1600" b="0" dirty="0" smtClean="0">
                          <a:solidFill>
                            <a:srgbClr val="0000CC"/>
                          </a:solidFill>
                          <a:latin typeface="Calibri" pitchFamily="34" charset="0"/>
                          <a:cs typeface="Calibri" pitchFamily="34" charset="0"/>
                        </a:rPr>
                        <a:t>For an </a:t>
                      </a:r>
                      <a:r>
                        <a:rPr lang="en-US" sz="1600" b="0" u="sng" dirty="0" smtClean="0">
                          <a:solidFill>
                            <a:srgbClr val="0000CC"/>
                          </a:solidFill>
                          <a:latin typeface="Calibri" pitchFamily="34" charset="0"/>
                          <a:cs typeface="Calibri" pitchFamily="34" charset="0"/>
                        </a:rPr>
                        <a:t>output problem</a:t>
                      </a:r>
                      <a:r>
                        <a:rPr lang="en-US" sz="1600" b="0" dirty="0" smtClean="0">
                          <a:solidFill>
                            <a:srgbClr val="0000CC"/>
                          </a:solidFill>
                          <a:latin typeface="Calibri" pitchFamily="34" charset="0"/>
                          <a:cs typeface="Calibri" pitchFamily="34" charset="0"/>
                        </a:rPr>
                        <a:t>, simply cross multiply and then choose the highest level of output. </a:t>
                      </a:r>
                      <a:endParaRPr lang="en-US" sz="1600" b="0" dirty="0">
                        <a:solidFill>
                          <a:srgbClr val="0000CC"/>
                        </a:solidFill>
                        <a:latin typeface="Calibri" pitchFamily="34" charset="0"/>
                        <a:cs typeface="Calibri" pitchFamily="34" charset="0"/>
                      </a:endParaRPr>
                    </a:p>
                  </a:txBody>
                  <a:tcPr marT="38100" marB="38100"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alpha val="70000"/>
                      </a:schemeClr>
                    </a:solidFill>
                  </a:tcPr>
                </a:tc>
                <a:tc>
                  <a:txBody>
                    <a:bodyPr/>
                    <a:lstStyle/>
                    <a:p>
                      <a:pPr algn="ctr"/>
                      <a:r>
                        <a:rPr lang="en-US" sz="1600" b="0" dirty="0" smtClean="0">
                          <a:solidFill>
                            <a:srgbClr val="0000CC"/>
                          </a:solidFill>
                          <a:latin typeface="Calibri" pitchFamily="34" charset="0"/>
                          <a:cs typeface="Calibri" pitchFamily="34" charset="0"/>
                        </a:rPr>
                        <a:t>For an </a:t>
                      </a:r>
                      <a:r>
                        <a:rPr lang="en-US" sz="1600" b="0" u="sng" dirty="0" smtClean="0">
                          <a:solidFill>
                            <a:srgbClr val="0000CC"/>
                          </a:solidFill>
                          <a:latin typeface="Calibri" pitchFamily="34" charset="0"/>
                          <a:cs typeface="Calibri" pitchFamily="34" charset="0"/>
                        </a:rPr>
                        <a:t>input problem</a:t>
                      </a:r>
                      <a:r>
                        <a:rPr lang="en-US" sz="1600" b="0" dirty="0" smtClean="0">
                          <a:solidFill>
                            <a:srgbClr val="0000CC"/>
                          </a:solidFill>
                          <a:latin typeface="Calibri" pitchFamily="34" charset="0"/>
                          <a:cs typeface="Calibri" pitchFamily="34" charset="0"/>
                        </a:rPr>
                        <a:t>, cross-multiply and then choose the combination that uses the least amount of inputs. </a:t>
                      </a:r>
                      <a:endParaRPr lang="en-US" sz="1600" b="0" dirty="0">
                        <a:solidFill>
                          <a:srgbClr val="0000CC"/>
                        </a:solidFill>
                        <a:latin typeface="Calibri" pitchFamily="34" charset="0"/>
                        <a:cs typeface="Calibri" pitchFamily="34" charset="0"/>
                      </a:endParaRPr>
                    </a:p>
                  </a:txBody>
                  <a:tcPr marT="38100" marB="38100"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alpha val="30000"/>
                      </a:schemeClr>
                    </a:solidFill>
                  </a:tcPr>
                </a:tc>
              </a:tr>
              <a:tr h="8077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1" dirty="0" smtClean="0">
                          <a:solidFill>
                            <a:srgbClr val="FF0000"/>
                          </a:solidFill>
                          <a:latin typeface="Calibri" pitchFamily="34" charset="0"/>
                          <a:cs typeface="Calibri" pitchFamily="34" charset="0"/>
                        </a:rPr>
                        <a:t>Output is maximized when the US specializes in soybeans and Mexico in avocados.</a:t>
                      </a:r>
                    </a:p>
                    <a:p>
                      <a:pPr algn="ctr"/>
                      <a:endParaRPr lang="en-US" sz="1600" b="0" dirty="0">
                        <a:latin typeface="Calibri" pitchFamily="34" charset="0"/>
                        <a:cs typeface="Calibri" pitchFamily="34" charset="0"/>
                      </a:endParaRPr>
                    </a:p>
                  </a:txBody>
                  <a:tcPr marT="38100" marB="381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alpha val="7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1" dirty="0" smtClean="0">
                          <a:solidFill>
                            <a:srgbClr val="FF0000"/>
                          </a:solidFill>
                          <a:latin typeface="Calibri" pitchFamily="34" charset="0"/>
                          <a:cs typeface="Calibri" pitchFamily="34" charset="0"/>
                        </a:rPr>
                        <a:t>Inputs are minimized when the US specializes in soybeans and Mexico in avocados.</a:t>
                      </a:r>
                    </a:p>
                    <a:p>
                      <a:pPr algn="ctr"/>
                      <a:endParaRPr lang="en-US" sz="1600" b="0" dirty="0">
                        <a:latin typeface="Calibri" pitchFamily="34" charset="0"/>
                        <a:cs typeface="Calibri" pitchFamily="34" charset="0"/>
                      </a:endParaRPr>
                    </a:p>
                  </a:txBody>
                  <a:tcPr marT="38100" marB="3810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40000"/>
                        <a:lumOff val="60000"/>
                        <a:alpha val="30000"/>
                      </a:schemeClr>
                    </a:solidFill>
                  </a:tcPr>
                </a:tc>
              </a:tr>
            </a:tbl>
          </a:graphicData>
        </a:graphic>
      </p:graphicFrame>
      <p:sp>
        <p:nvSpPr>
          <p:cNvPr id="57" name="TextBox 56"/>
          <p:cNvSpPr txBox="1"/>
          <p:nvPr/>
        </p:nvSpPr>
        <p:spPr>
          <a:xfrm>
            <a:off x="-25400" y="650677"/>
            <a:ext cx="9169400" cy="954107"/>
          </a:xfrm>
          <a:prstGeom prst="rect">
            <a:avLst/>
          </a:prstGeom>
          <a:noFill/>
        </p:spPr>
        <p:txBody>
          <a:bodyPr vert="horz" wrap="square" rtlCol="0">
            <a:spAutoFit/>
          </a:bodyPr>
          <a:lstStyle/>
          <a:p>
            <a:r>
              <a:rPr lang="en-US" sz="2400" dirty="0" smtClean="0">
                <a:solidFill>
                  <a:srgbClr val="FF0000"/>
                </a:solidFill>
              </a:rPr>
              <a:t>Specialization and Trade based on Production Possibilities Tables</a:t>
            </a:r>
          </a:p>
          <a:p>
            <a:r>
              <a:rPr lang="en-US" sz="1600" dirty="0" smtClean="0">
                <a:solidFill>
                  <a:srgbClr val="000000"/>
                </a:solidFill>
              </a:rPr>
              <a:t>Based on the tables below, Mexico has the comparative advantage in avocados and the US in soy beans. The two countries should specialize and trade with one another based on these advantages.</a:t>
            </a:r>
            <a:endParaRPr lang="en-US" sz="1600" dirty="0">
              <a:solidFill>
                <a:srgbClr val="000000"/>
              </a:solidFill>
            </a:endParaRPr>
          </a:p>
        </p:txBody>
      </p:sp>
    </p:spTree>
    <p:extLst>
      <p:ext uri="{BB962C8B-B14F-4D97-AF65-F5344CB8AC3E}">
        <p14:creationId xmlns:p14="http://schemas.microsoft.com/office/powerpoint/2010/main" val="17611569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5054600" y="187523"/>
            <a:ext cx="2946400" cy="307777"/>
          </a:xfrm>
          <a:prstGeom prst="rect">
            <a:avLst/>
          </a:prstGeom>
          <a:noFill/>
        </p:spPr>
        <p:txBody>
          <a:bodyPr vert="horz" wrap="square" rtlCol="0">
            <a:spAutoFit/>
          </a:bodyPr>
          <a:lstStyle/>
          <a:p>
            <a:pPr algn="ctr"/>
            <a:r>
              <a:rPr lang="en-US" sz="1400" i="1" dirty="0" smtClean="0">
                <a:latin typeface="Lucida Sans - 24"/>
              </a:rPr>
              <a:t>I</a:t>
            </a:r>
            <a:r>
              <a:rPr lang="en-US" sz="1400" i="1" dirty="0" smtClean="0">
                <a:latin typeface="Lucida Sans - 18"/>
              </a:rPr>
              <a:t>nternational Trade </a:t>
            </a:r>
          </a:p>
        </p:txBody>
      </p:sp>
      <p:grpSp>
        <p:nvGrpSpPr>
          <p:cNvPr id="3" name="Group 2"/>
          <p:cNvGrpSpPr/>
          <p:nvPr/>
        </p:nvGrpSpPr>
        <p:grpSpPr>
          <a:xfrm>
            <a:off x="4124368" y="2540000"/>
            <a:ext cx="4584700" cy="1841500"/>
            <a:chOff x="4737100" y="990600"/>
            <a:chExt cx="4953000" cy="2608326"/>
          </a:xfrm>
        </p:grpSpPr>
        <p:cxnSp>
          <p:nvCxnSpPr>
            <p:cNvPr id="4" name="Straight Connector 3"/>
            <p:cNvCxnSpPr/>
            <p:nvPr/>
          </p:nvCxnSpPr>
          <p:spPr>
            <a:xfrm>
              <a:off x="7873745" y="990600"/>
              <a:ext cx="0" cy="2608326"/>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68341" y="1486535"/>
              <a:ext cx="484606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737100" y="2558795"/>
              <a:ext cx="490880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70219" y="1006602"/>
              <a:ext cx="0" cy="249618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62500" y="1828801"/>
              <a:ext cx="1244600" cy="47953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sp>
          <p:nvSpPr>
            <p:cNvPr id="10" name="TextBox 9"/>
            <p:cNvSpPr txBox="1"/>
            <p:nvPr/>
          </p:nvSpPr>
          <p:spPr>
            <a:xfrm>
              <a:off x="4940300" y="2921001"/>
              <a:ext cx="889000" cy="47953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11" name="TextBox 10"/>
            <p:cNvSpPr txBox="1"/>
            <p:nvPr/>
          </p:nvSpPr>
          <p:spPr>
            <a:xfrm>
              <a:off x="6438900" y="1003301"/>
              <a:ext cx="1549400" cy="479533"/>
            </a:xfrm>
            <a:prstGeom prst="rect">
              <a:avLst/>
            </a:prstGeom>
            <a:noFill/>
          </p:spPr>
          <p:txBody>
            <a:bodyPr vert="horz" rtlCol="0">
              <a:spAutoFit/>
            </a:bodyPr>
            <a:lstStyle/>
            <a:p>
              <a:r>
                <a:rPr lang="en-US" sz="1600" dirty="0" smtClean="0">
                  <a:solidFill>
                    <a:srgbClr val="009300"/>
                  </a:solidFill>
                </a:rPr>
                <a:t>Soybeans</a:t>
              </a:r>
              <a:endParaRPr lang="en-US" sz="1600" dirty="0">
                <a:solidFill>
                  <a:srgbClr val="009300"/>
                </a:solidFill>
              </a:endParaRPr>
            </a:p>
          </p:txBody>
        </p:sp>
        <p:sp>
          <p:nvSpPr>
            <p:cNvPr id="12" name="TextBox 11"/>
            <p:cNvSpPr txBox="1"/>
            <p:nvPr/>
          </p:nvSpPr>
          <p:spPr>
            <a:xfrm>
              <a:off x="8166100" y="1003301"/>
              <a:ext cx="1524000" cy="479533"/>
            </a:xfrm>
            <a:prstGeom prst="rect">
              <a:avLst/>
            </a:prstGeom>
            <a:noFill/>
          </p:spPr>
          <p:txBody>
            <a:bodyPr vert="horz" rtlCol="0">
              <a:spAutoFit/>
            </a:bodyPr>
            <a:lstStyle/>
            <a:p>
              <a:r>
                <a:rPr lang="en-US" sz="1600" smtClean="0">
                  <a:solidFill>
                    <a:srgbClr val="009300"/>
                  </a:solidFill>
                </a:rPr>
                <a:t>Avocados</a:t>
              </a:r>
              <a:endParaRPr lang="en-US" sz="1600">
                <a:solidFill>
                  <a:srgbClr val="009300"/>
                </a:solidFill>
              </a:endParaRPr>
            </a:p>
          </p:txBody>
        </p:sp>
        <p:sp>
          <p:nvSpPr>
            <p:cNvPr id="13" name="TextBox 12"/>
            <p:cNvSpPr txBox="1"/>
            <p:nvPr/>
          </p:nvSpPr>
          <p:spPr>
            <a:xfrm>
              <a:off x="8534400" y="1879599"/>
              <a:ext cx="660400" cy="479533"/>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14" name="TextBox 13"/>
            <p:cNvSpPr txBox="1"/>
            <p:nvPr/>
          </p:nvSpPr>
          <p:spPr>
            <a:xfrm>
              <a:off x="6718300" y="1866901"/>
              <a:ext cx="660400" cy="479533"/>
            </a:xfrm>
            <a:prstGeom prst="rect">
              <a:avLst/>
            </a:prstGeom>
            <a:noFill/>
          </p:spPr>
          <p:txBody>
            <a:bodyPr vert="horz" rtlCol="0">
              <a:spAutoFit/>
            </a:bodyPr>
            <a:lstStyle/>
            <a:p>
              <a:r>
                <a:rPr lang="en-US" sz="1600" smtClean="0">
                  <a:solidFill>
                    <a:srgbClr val="000000"/>
                  </a:solidFill>
                </a:rPr>
                <a:t>15</a:t>
              </a:r>
              <a:endParaRPr lang="en-US" sz="1600">
                <a:solidFill>
                  <a:srgbClr val="000000"/>
                </a:solidFill>
              </a:endParaRPr>
            </a:p>
          </p:txBody>
        </p:sp>
        <p:sp>
          <p:nvSpPr>
            <p:cNvPr id="15" name="TextBox 14"/>
            <p:cNvSpPr txBox="1"/>
            <p:nvPr/>
          </p:nvSpPr>
          <p:spPr>
            <a:xfrm>
              <a:off x="6705600" y="2921001"/>
              <a:ext cx="660400" cy="479533"/>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16" name="TextBox 15"/>
            <p:cNvSpPr txBox="1"/>
            <p:nvPr/>
          </p:nvSpPr>
          <p:spPr>
            <a:xfrm>
              <a:off x="8559800" y="2984500"/>
              <a:ext cx="660400" cy="479533"/>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grpSp>
      <p:grpSp>
        <p:nvGrpSpPr>
          <p:cNvPr id="17" name="Group 16"/>
          <p:cNvGrpSpPr>
            <a:grpSpLocks noChangeAspect="1"/>
          </p:cNvGrpSpPr>
          <p:nvPr/>
        </p:nvGrpSpPr>
        <p:grpSpPr>
          <a:xfrm>
            <a:off x="0" y="2565625"/>
            <a:ext cx="3954580" cy="3111275"/>
            <a:chOff x="11551" y="1110614"/>
            <a:chExt cx="5484627" cy="4952830"/>
          </a:xfrm>
        </p:grpSpPr>
        <p:cxnSp>
          <p:nvCxnSpPr>
            <p:cNvPr id="18" name="Straight Connector 17"/>
            <p:cNvCxnSpPr/>
            <p:nvPr/>
          </p:nvCxnSpPr>
          <p:spPr>
            <a:xfrm>
              <a:off x="822325" y="1110614"/>
              <a:ext cx="0" cy="402742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22325" y="5154167"/>
              <a:ext cx="467385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6200000">
              <a:off x="-553779" y="2731616"/>
              <a:ext cx="1600201" cy="469542"/>
            </a:xfrm>
            <a:prstGeom prst="rect">
              <a:avLst/>
            </a:prstGeom>
            <a:noFill/>
          </p:spPr>
          <p:txBody>
            <a:bodyPr vert="horz" rtlCol="0">
              <a:spAutoFit/>
            </a:bodyPr>
            <a:lstStyle/>
            <a:p>
              <a:r>
                <a:rPr lang="en-US" sz="1600" dirty="0" smtClean="0">
                  <a:solidFill>
                    <a:srgbClr val="000000"/>
                  </a:solidFill>
                </a:rPr>
                <a:t>Soybeans</a:t>
              </a:r>
              <a:endParaRPr lang="en-US" sz="1600" dirty="0">
                <a:solidFill>
                  <a:srgbClr val="000000"/>
                </a:solidFill>
              </a:endParaRPr>
            </a:p>
          </p:txBody>
        </p:sp>
        <p:sp>
          <p:nvSpPr>
            <p:cNvPr id="21" name="TextBox 20"/>
            <p:cNvSpPr txBox="1"/>
            <p:nvPr/>
          </p:nvSpPr>
          <p:spPr>
            <a:xfrm>
              <a:off x="2667000" y="5524501"/>
              <a:ext cx="1625600" cy="538943"/>
            </a:xfrm>
            <a:prstGeom prst="rect">
              <a:avLst/>
            </a:prstGeom>
            <a:noFill/>
          </p:spPr>
          <p:txBody>
            <a:bodyPr vert="horz" rtlCol="0">
              <a:spAutoFit/>
            </a:bodyPr>
            <a:lstStyle/>
            <a:p>
              <a:r>
                <a:rPr lang="en-US" sz="1600" smtClean="0">
                  <a:solidFill>
                    <a:srgbClr val="000000"/>
                  </a:solidFill>
                </a:rPr>
                <a:t>Avocados</a:t>
              </a:r>
              <a:endParaRPr lang="en-US" sz="1600">
                <a:solidFill>
                  <a:srgbClr val="000000"/>
                </a:solidFill>
              </a:endParaRPr>
            </a:p>
          </p:txBody>
        </p:sp>
        <p:sp>
          <p:nvSpPr>
            <p:cNvPr id="22" name="TextBox 21"/>
            <p:cNvSpPr txBox="1"/>
            <p:nvPr/>
          </p:nvSpPr>
          <p:spPr>
            <a:xfrm>
              <a:off x="340962" y="1395960"/>
              <a:ext cx="635000" cy="538943"/>
            </a:xfrm>
            <a:prstGeom prst="rect">
              <a:avLst/>
            </a:prstGeom>
            <a:noFill/>
          </p:spPr>
          <p:txBody>
            <a:bodyPr vert="horz" rtlCol="0">
              <a:spAutoFit/>
            </a:bodyPr>
            <a:lstStyle/>
            <a:p>
              <a:r>
                <a:rPr lang="en-US" sz="1600" smtClean="0">
                  <a:solidFill>
                    <a:srgbClr val="000000"/>
                  </a:solidFill>
                </a:rPr>
                <a:t>30</a:t>
              </a:r>
              <a:endParaRPr lang="en-US" sz="1600">
                <a:solidFill>
                  <a:srgbClr val="000000"/>
                </a:solidFill>
              </a:endParaRPr>
            </a:p>
          </p:txBody>
        </p:sp>
        <p:sp>
          <p:nvSpPr>
            <p:cNvPr id="23" name="TextBox 22"/>
            <p:cNvSpPr txBox="1"/>
            <p:nvPr/>
          </p:nvSpPr>
          <p:spPr>
            <a:xfrm>
              <a:off x="340962" y="3085060"/>
              <a:ext cx="635000" cy="538943"/>
            </a:xfrm>
            <a:prstGeom prst="rect">
              <a:avLst/>
            </a:prstGeom>
            <a:noFill/>
          </p:spPr>
          <p:txBody>
            <a:bodyPr vert="horz" rtlCol="0">
              <a:spAutoFit/>
            </a:bodyPr>
            <a:lstStyle/>
            <a:p>
              <a:r>
                <a:rPr lang="en-US" sz="1600" dirty="0" smtClean="0">
                  <a:solidFill>
                    <a:srgbClr val="000000"/>
                  </a:solidFill>
                </a:rPr>
                <a:t>15</a:t>
              </a:r>
              <a:endParaRPr lang="en-US" sz="1600" dirty="0">
                <a:solidFill>
                  <a:srgbClr val="000000"/>
                </a:solidFill>
              </a:endParaRPr>
            </a:p>
          </p:txBody>
        </p:sp>
        <p:sp>
          <p:nvSpPr>
            <p:cNvPr id="24" name="TextBox 23"/>
            <p:cNvSpPr txBox="1"/>
            <p:nvPr/>
          </p:nvSpPr>
          <p:spPr>
            <a:xfrm>
              <a:off x="3086100" y="5181598"/>
              <a:ext cx="635000" cy="538943"/>
            </a:xfrm>
            <a:prstGeom prst="rect">
              <a:avLst/>
            </a:prstGeom>
            <a:noFill/>
          </p:spPr>
          <p:txBody>
            <a:bodyPr vert="horz" rtlCol="0">
              <a:spAutoFit/>
            </a:bodyPr>
            <a:lstStyle/>
            <a:p>
              <a:r>
                <a:rPr lang="en-US" sz="1600" smtClean="0">
                  <a:solidFill>
                    <a:srgbClr val="000000"/>
                  </a:solidFill>
                </a:rPr>
                <a:t>60</a:t>
              </a:r>
              <a:endParaRPr lang="en-US" sz="1600">
                <a:solidFill>
                  <a:srgbClr val="000000"/>
                </a:solidFill>
              </a:endParaRPr>
            </a:p>
          </p:txBody>
        </p:sp>
        <p:sp>
          <p:nvSpPr>
            <p:cNvPr id="25" name="TextBox 24"/>
            <p:cNvSpPr txBox="1"/>
            <p:nvPr/>
          </p:nvSpPr>
          <p:spPr>
            <a:xfrm>
              <a:off x="4305299" y="5181598"/>
              <a:ext cx="635000" cy="538943"/>
            </a:xfrm>
            <a:prstGeom prst="rect">
              <a:avLst/>
            </a:prstGeom>
            <a:noFill/>
          </p:spPr>
          <p:txBody>
            <a:bodyPr vert="horz" rtlCol="0">
              <a:spAutoFit/>
            </a:bodyPr>
            <a:lstStyle/>
            <a:p>
              <a:r>
                <a:rPr lang="en-US" sz="1600" smtClean="0">
                  <a:solidFill>
                    <a:srgbClr val="000000"/>
                  </a:solidFill>
                </a:rPr>
                <a:t>90</a:t>
              </a:r>
              <a:endParaRPr lang="en-US" sz="1600">
                <a:solidFill>
                  <a:srgbClr val="000000"/>
                </a:solidFill>
              </a:endParaRPr>
            </a:p>
          </p:txBody>
        </p:sp>
        <p:cxnSp>
          <p:nvCxnSpPr>
            <p:cNvPr id="26" name="Straight Connector 25"/>
            <p:cNvCxnSpPr/>
            <p:nvPr/>
          </p:nvCxnSpPr>
          <p:spPr>
            <a:xfrm>
              <a:off x="822325" y="1679067"/>
              <a:ext cx="3606546" cy="3475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22325" y="3367913"/>
              <a:ext cx="2458211" cy="178625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277872" y="2328672"/>
              <a:ext cx="452882" cy="519557"/>
            </a:xfrm>
            <a:prstGeom prst="line">
              <a:avLst/>
            </a:prstGeom>
            <a:ln w="38100" cap="flat" cmpd="sng" algn="ctr">
              <a:solidFill>
                <a:srgbClr val="00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970532" y="3205479"/>
              <a:ext cx="1245362" cy="779526"/>
            </a:xfrm>
            <a:prstGeom prst="line">
              <a:avLst/>
            </a:prstGeom>
            <a:ln w="38100" cap="flat" cmpd="sng" algn="ctr">
              <a:solidFill>
                <a:srgbClr val="000000"/>
              </a:solidFill>
              <a:prstDash val="solid"/>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768600" y="1993899"/>
              <a:ext cx="914400" cy="538943"/>
            </a:xfrm>
            <a:prstGeom prst="rect">
              <a:avLst/>
            </a:prstGeom>
            <a:noFill/>
          </p:spPr>
          <p:txBody>
            <a:bodyPr vert="horz" rtlCol="0">
              <a:spAutoFit/>
            </a:bodyPr>
            <a:lstStyle/>
            <a:p>
              <a:r>
                <a:rPr lang="en-US" sz="1600" smtClean="0">
                  <a:solidFill>
                    <a:srgbClr val="FF0000"/>
                  </a:solidFill>
                </a:rPr>
                <a:t>USA</a:t>
              </a:r>
              <a:endParaRPr lang="en-US" sz="1600">
                <a:solidFill>
                  <a:srgbClr val="FF0000"/>
                </a:solidFill>
              </a:endParaRPr>
            </a:p>
          </p:txBody>
        </p:sp>
        <p:sp>
          <p:nvSpPr>
            <p:cNvPr id="31" name="TextBox 30"/>
            <p:cNvSpPr txBox="1"/>
            <p:nvPr/>
          </p:nvSpPr>
          <p:spPr>
            <a:xfrm>
              <a:off x="3251200" y="2984498"/>
              <a:ext cx="1143001" cy="538943"/>
            </a:xfrm>
            <a:prstGeom prst="rect">
              <a:avLst/>
            </a:prstGeom>
            <a:noFill/>
          </p:spPr>
          <p:txBody>
            <a:bodyPr vert="horz" rtlCol="0">
              <a:spAutoFit/>
            </a:bodyPr>
            <a:lstStyle/>
            <a:p>
              <a:r>
                <a:rPr lang="en-US" sz="1600" smtClean="0">
                  <a:solidFill>
                    <a:srgbClr val="FF6820"/>
                  </a:solidFill>
                </a:rPr>
                <a:t>Mexico</a:t>
              </a:r>
              <a:endParaRPr lang="en-US" sz="1600">
                <a:solidFill>
                  <a:srgbClr val="FF6820"/>
                </a:solidFill>
              </a:endParaRPr>
            </a:p>
          </p:txBody>
        </p:sp>
      </p:grpSp>
      <p:sp>
        <p:nvSpPr>
          <p:cNvPr id="32" name="TextBox 31"/>
          <p:cNvSpPr txBox="1"/>
          <p:nvPr/>
        </p:nvSpPr>
        <p:spPr>
          <a:xfrm>
            <a:off x="9568" y="650679"/>
            <a:ext cx="8963390" cy="1938992"/>
          </a:xfrm>
          <a:prstGeom prst="rect">
            <a:avLst/>
          </a:prstGeom>
          <a:noFill/>
        </p:spPr>
        <p:txBody>
          <a:bodyPr vert="horz" wrap="square" rtlCol="0">
            <a:spAutoFit/>
          </a:bodyPr>
          <a:lstStyle/>
          <a:p>
            <a:r>
              <a:rPr lang="en-US" sz="2400" dirty="0" smtClean="0">
                <a:solidFill>
                  <a:srgbClr val="FF0000"/>
                </a:solidFill>
              </a:rPr>
              <a:t>Absolute Advantage versus Comparative Advantage</a:t>
            </a:r>
          </a:p>
          <a:p>
            <a:r>
              <a:rPr lang="en-US" sz="1600" dirty="0" smtClean="0">
                <a:solidFill>
                  <a:srgbClr val="000000"/>
                </a:solidFill>
              </a:rPr>
              <a:t>Having put the data into a PPC, it is clear that the US is, in fact, better at </a:t>
            </a:r>
            <a:r>
              <a:rPr lang="en-US" sz="1600" dirty="0" err="1" smtClean="0">
                <a:solidFill>
                  <a:srgbClr val="000000"/>
                </a:solidFill>
              </a:rPr>
              <a:t>producting</a:t>
            </a:r>
            <a:r>
              <a:rPr lang="en-US" sz="1600" dirty="0" smtClean="0">
                <a:solidFill>
                  <a:srgbClr val="000000"/>
                </a:solidFill>
              </a:rPr>
              <a:t> BOTH avocados and soybeans. The US has an </a:t>
            </a:r>
            <a:r>
              <a:rPr lang="en-US" sz="1600" b="1" dirty="0" smtClean="0">
                <a:solidFill>
                  <a:srgbClr val="000000"/>
                </a:solidFill>
              </a:rPr>
              <a:t>absolute advantage </a:t>
            </a:r>
            <a:r>
              <a:rPr lang="en-US" sz="1600" dirty="0" smtClean="0">
                <a:solidFill>
                  <a:srgbClr val="000000"/>
                </a:solidFill>
              </a:rPr>
              <a:t>in both goods</a:t>
            </a:r>
          </a:p>
          <a:p>
            <a:pPr marL="285750" indent="-285750">
              <a:buFont typeface="Arial" pitchFamily="34" charset="0"/>
              <a:buChar char="•"/>
            </a:pPr>
            <a:r>
              <a:rPr lang="en-US" sz="1600" b="1" dirty="0" smtClean="0">
                <a:solidFill>
                  <a:srgbClr val="000000"/>
                </a:solidFill>
              </a:rPr>
              <a:t>Absolute Advantage: </a:t>
            </a:r>
            <a:r>
              <a:rPr lang="en-US" sz="1600" dirty="0" smtClean="0">
                <a:solidFill>
                  <a:srgbClr val="000000"/>
                </a:solidFill>
              </a:rPr>
              <a:t>When a nation can produce a certain good more efficiently than another nation.</a:t>
            </a:r>
          </a:p>
          <a:p>
            <a:pPr marL="285750" indent="-285750">
              <a:buFont typeface="Arial" pitchFamily="34" charset="0"/>
              <a:buChar char="•"/>
            </a:pPr>
            <a:r>
              <a:rPr lang="en-US" sz="1600" b="1" dirty="0" smtClean="0">
                <a:solidFill>
                  <a:srgbClr val="000000"/>
                </a:solidFill>
              </a:rPr>
              <a:t>How is this different from comparative advantage? </a:t>
            </a:r>
            <a:r>
              <a:rPr lang="en-US" sz="1600" dirty="0" smtClean="0">
                <a:solidFill>
                  <a:srgbClr val="000000"/>
                </a:solidFill>
              </a:rPr>
              <a:t>Having an absolute advantage in a product, as the US does in both soybeans and avocadoes, does not mean a country has a lower opportunity costs in both products. The US should still only specialize in what it has a </a:t>
            </a:r>
            <a:r>
              <a:rPr lang="en-US" sz="1600" i="1" dirty="0" smtClean="0">
                <a:solidFill>
                  <a:srgbClr val="000000"/>
                </a:solidFill>
              </a:rPr>
              <a:t>comparative advantage in.</a:t>
            </a:r>
            <a:endParaRPr lang="en-US" sz="1600" b="1" dirty="0" smtClean="0">
              <a:solidFill>
                <a:srgbClr val="000000"/>
              </a:solidFill>
            </a:endParaRPr>
          </a:p>
        </p:txBody>
      </p:sp>
      <p:graphicFrame>
        <p:nvGraphicFramePr>
          <p:cNvPr id="33" name="Table 32"/>
          <p:cNvGraphicFramePr>
            <a:graphicFrameLocks noGrp="1"/>
          </p:cNvGraphicFramePr>
          <p:nvPr>
            <p:extLst>
              <p:ext uri="{D42A27DB-BD31-4B8C-83A1-F6EECF244321}">
                <p14:modId xmlns:p14="http://schemas.microsoft.com/office/powerpoint/2010/main" val="1777964392"/>
              </p:ext>
            </p:extLst>
          </p:nvPr>
        </p:nvGraphicFramePr>
        <p:xfrm>
          <a:off x="4128014" y="4460677"/>
          <a:ext cx="5025554" cy="1028700"/>
        </p:xfrm>
        <a:graphic>
          <a:graphicData uri="http://schemas.openxmlformats.org/drawingml/2006/table">
            <a:tbl>
              <a:tblPr firstRow="1" bandRow="1">
                <a:tableStyleId>{21E4AEA4-8DFA-4A89-87EB-49C32662AFE0}</a:tableStyleId>
              </a:tblPr>
              <a:tblGrid>
                <a:gridCol w="2512777"/>
                <a:gridCol w="2512777"/>
              </a:tblGrid>
              <a:tr h="342900">
                <a:tc>
                  <a:txBody>
                    <a:bodyPr/>
                    <a:lstStyle/>
                    <a:p>
                      <a:pPr algn="ctr"/>
                      <a:r>
                        <a:rPr lang="en-US" sz="1600" dirty="0" smtClean="0"/>
                        <a:t>Soybeans</a:t>
                      </a:r>
                      <a:endParaRPr lang="en-US" sz="1600" dirty="0"/>
                    </a:p>
                  </a:txBody>
                  <a:tcPr anchor="ctr"/>
                </a:tc>
                <a:tc>
                  <a:txBody>
                    <a:bodyPr/>
                    <a:lstStyle/>
                    <a:p>
                      <a:pPr algn="ctr"/>
                      <a:r>
                        <a:rPr lang="en-US" sz="1600" dirty="0" smtClean="0"/>
                        <a:t>Avocados</a:t>
                      </a:r>
                      <a:endParaRPr lang="en-US" sz="1600" dirty="0"/>
                    </a:p>
                  </a:txBody>
                  <a:tcPr anchor="ctr"/>
                </a:tc>
              </a:tr>
              <a:tr h="342900">
                <a:tc>
                  <a:txBody>
                    <a:bodyPr/>
                    <a:lstStyle/>
                    <a:p>
                      <a:pPr algn="ctr"/>
                      <a:r>
                        <a:rPr lang="en-US" sz="1600" dirty="0" smtClean="0"/>
                        <a:t>In US: 1s = 3a</a:t>
                      </a:r>
                      <a:endParaRPr lang="en-US" sz="1600" dirty="0"/>
                    </a:p>
                  </a:txBody>
                  <a:tcPr anchor="ctr">
                    <a:solidFill>
                      <a:srgbClr val="FFFF00"/>
                    </a:solidFill>
                  </a:tcPr>
                </a:tc>
                <a:tc>
                  <a:txBody>
                    <a:bodyPr/>
                    <a:lstStyle/>
                    <a:p>
                      <a:pPr algn="ctr"/>
                      <a:r>
                        <a:rPr lang="en-US" sz="1600" dirty="0" smtClean="0"/>
                        <a:t>In US: 1a=1/3s</a:t>
                      </a:r>
                      <a:endParaRPr lang="en-US" sz="1600" dirty="0"/>
                    </a:p>
                  </a:txBody>
                  <a:tcPr anchor="ctr"/>
                </a:tc>
              </a:tr>
              <a:tr h="342900">
                <a:tc>
                  <a:txBody>
                    <a:bodyPr/>
                    <a:lstStyle/>
                    <a:p>
                      <a:pPr algn="ctr"/>
                      <a:r>
                        <a:rPr lang="en-US" sz="1600" dirty="0" smtClean="0"/>
                        <a:t>In Mexico: 1s=4a</a:t>
                      </a:r>
                      <a:endParaRPr lang="en-US" sz="1600" dirty="0"/>
                    </a:p>
                  </a:txBody>
                  <a:tcPr anchor="ctr"/>
                </a:tc>
                <a:tc>
                  <a:txBody>
                    <a:bodyPr/>
                    <a:lstStyle/>
                    <a:p>
                      <a:pPr algn="ctr"/>
                      <a:r>
                        <a:rPr lang="en-US" sz="1600" dirty="0" smtClean="0"/>
                        <a:t>In Mexico: 1a=1/4s</a:t>
                      </a:r>
                      <a:endParaRPr lang="en-US" sz="1600" dirty="0"/>
                    </a:p>
                  </a:txBody>
                  <a:tcPr anchor="ctr">
                    <a:solidFill>
                      <a:srgbClr val="FFFF00"/>
                    </a:solidFill>
                  </a:tcPr>
                </a:tc>
              </a:tr>
            </a:tbl>
          </a:graphicData>
        </a:graphic>
      </p:graphicFrame>
    </p:spTree>
    <p:extLst>
      <p:ext uri="{BB962C8B-B14F-4D97-AF65-F5344CB8AC3E}">
        <p14:creationId xmlns:p14="http://schemas.microsoft.com/office/powerpoint/2010/main" val="12316099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1992</TotalTime>
  <Words>4688</Words>
  <Application>Microsoft Macintosh PowerPoint</Application>
  <PresentationFormat>On-screen Show (16:10)</PresentationFormat>
  <Paragraphs>512</Paragraphs>
  <Slides>27</Slides>
  <Notes>0</Notes>
  <HiddenSlides>0</HiddenSlides>
  <MMClips>3</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Cambria Math</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Department</dc:creator>
  <cp:lastModifiedBy>Campbell Davidson</cp:lastModifiedBy>
  <cp:revision>57</cp:revision>
  <dcterms:created xsi:type="dcterms:W3CDTF">2009-09-18T12:46:35Z</dcterms:created>
  <dcterms:modified xsi:type="dcterms:W3CDTF">2014-11-18T07:33:26Z</dcterms:modified>
</cp:coreProperties>
</file>